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6" r:id="rId9"/>
    <p:sldId id="264" r:id="rId10"/>
    <p:sldId id="265" r:id="rId11"/>
  </p:sldIdLst>
  <p:sldSz cx="18288000" cy="10287000"/>
  <p:notesSz cx="6858000" cy="9144000"/>
  <p:embeddedFontLst>
    <p:embeddedFont>
      <p:font typeface="Helvetica World" panose="020B0604020202020204" charset="-128"/>
      <p:regular r:id="rId12"/>
    </p:embeddedFont>
    <p:embeddedFont>
      <p:font typeface="Corbel" panose="020B050302020402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F9732-B34E-4191-8746-5C55D05B5DF3}" v="471" dt="2025-05-25T11:09:40.646"/>
    <p1510:client id="{AF680BDA-A0E8-4BCE-B37A-1E5B6C3590B1}" v="1016" dt="2025-05-25T10:16:22.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595260" y="577370"/>
            <a:ext cx="4084721" cy="8406545"/>
          </a:xfrm>
          <a:custGeom>
            <a:avLst/>
            <a:gdLst/>
            <a:ahLst/>
            <a:cxnLst/>
            <a:rect l="l" t="t" r="r" b="b"/>
            <a:pathLst>
              <a:path w="7132720" h="11164258">
                <a:moveTo>
                  <a:pt x="0" y="0"/>
                </a:moveTo>
                <a:lnTo>
                  <a:pt x="7132721" y="0"/>
                </a:lnTo>
                <a:lnTo>
                  <a:pt x="7132721" y="11164258"/>
                </a:lnTo>
                <a:lnTo>
                  <a:pt x="0" y="11164258"/>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6737964" y="2200115"/>
            <a:ext cx="11533663" cy="6921736"/>
          </a:xfrm>
          <a:custGeom>
            <a:avLst/>
            <a:gdLst/>
            <a:ahLst/>
            <a:cxnLst/>
            <a:rect l="l" t="t" r="r" b="b"/>
            <a:pathLst>
              <a:path w="19589092" h="15920590">
                <a:moveTo>
                  <a:pt x="19589092" y="0"/>
                </a:moveTo>
                <a:lnTo>
                  <a:pt x="0" y="0"/>
                </a:lnTo>
                <a:lnTo>
                  <a:pt x="0" y="15920590"/>
                </a:lnTo>
                <a:lnTo>
                  <a:pt x="19589092" y="15920590"/>
                </a:lnTo>
                <a:lnTo>
                  <a:pt x="19589092"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6732473" y="8966039"/>
            <a:ext cx="526827" cy="292261"/>
          </a:xfrm>
          <a:prstGeom prst="rect">
            <a:avLst/>
          </a:prstGeom>
        </p:spPr>
        <p:txBody>
          <a:bodyPr lIns="0" tIns="0" rIns="0" bIns="0" rtlCol="0" anchor="t">
            <a:spAutoFit/>
          </a:bodyPr>
          <a:lstStyle/>
          <a:p>
            <a:pPr algn="r">
              <a:lnSpc>
                <a:spcPts val="2026"/>
              </a:lnSpc>
            </a:pPr>
            <a:r>
              <a:rPr lang="en-US" sz="2356">
                <a:solidFill>
                  <a:srgbClr val="FFFFFF"/>
                </a:solidFill>
                <a:latin typeface="Helvetica World"/>
                <a:ea typeface="Helvetica World"/>
                <a:cs typeface="Helvetica World"/>
                <a:sym typeface="Helvetica World"/>
              </a:rPr>
              <a:t>01</a:t>
            </a:r>
          </a:p>
        </p:txBody>
      </p:sp>
      <p:sp>
        <p:nvSpPr>
          <p:cNvPr id="6" name="TextBox 6"/>
          <p:cNvSpPr txBox="1"/>
          <p:nvPr/>
        </p:nvSpPr>
        <p:spPr>
          <a:xfrm>
            <a:off x="16732473" y="1095375"/>
            <a:ext cx="526827" cy="780983"/>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20</a:t>
            </a:r>
            <a:endParaRPr lang="en-US" sz="2356" dirty="0">
              <a:solidFill>
                <a:srgbClr val="FFFFFF"/>
              </a:solidFill>
              <a:latin typeface="Helvetica World"/>
              <a:ea typeface="Helvetica World"/>
              <a:cs typeface="Helvetica World"/>
              <a:sym typeface="Helvetica World"/>
            </a:endParaRPr>
          </a:p>
          <a:p>
            <a:pPr algn="r">
              <a:lnSpc>
                <a:spcPts val="2026"/>
              </a:lnSpc>
            </a:pPr>
            <a:r>
              <a:rPr lang="en-US" sz="2350" dirty="0">
                <a:solidFill>
                  <a:srgbClr val="FFFFFF"/>
                </a:solidFill>
                <a:latin typeface="Helvetica World"/>
                <a:ea typeface="Helvetica World"/>
                <a:cs typeface="Helvetica World"/>
                <a:sym typeface="Helvetica World"/>
              </a:rPr>
              <a:t>25</a:t>
            </a:r>
            <a:endParaRPr lang="en-US" sz="2350" dirty="0">
              <a:solidFill>
                <a:srgbClr val="FFFFFF"/>
              </a:solidFill>
              <a:latin typeface="Helvetica World"/>
              <a:ea typeface="Helvetica World"/>
              <a:cs typeface="Helvetica World"/>
            </a:endParaRPr>
          </a:p>
          <a:p>
            <a:pPr algn="r">
              <a:lnSpc>
                <a:spcPts val="2026"/>
              </a:lnSpc>
            </a:pPr>
            <a:endParaRPr lang="en-US" sz="2350" dirty="0">
              <a:solidFill>
                <a:srgbClr val="FFFFFF"/>
              </a:solidFill>
              <a:latin typeface="Helvetica World"/>
              <a:ea typeface="Helvetica World"/>
              <a:cs typeface="Helvetica World"/>
            </a:endParaRPr>
          </a:p>
        </p:txBody>
      </p:sp>
      <p:sp>
        <p:nvSpPr>
          <p:cNvPr id="11" name="TextBox 11"/>
          <p:cNvSpPr txBox="1"/>
          <p:nvPr/>
        </p:nvSpPr>
        <p:spPr>
          <a:xfrm>
            <a:off x="266700" y="3429158"/>
            <a:ext cx="9302563" cy="4758354"/>
          </a:xfrm>
          <a:prstGeom prst="rect">
            <a:avLst/>
          </a:prstGeom>
        </p:spPr>
        <p:txBody>
          <a:bodyPr lIns="0" tIns="0" rIns="0" bIns="0" rtlCol="0" anchor="t">
            <a:spAutoFit/>
          </a:bodyPr>
          <a:lstStyle/>
          <a:p>
            <a:pPr>
              <a:lnSpc>
                <a:spcPts val="7556"/>
              </a:lnSpc>
            </a:pPr>
            <a:r>
              <a:rPr lang="en-US" sz="8750" dirty="0">
                <a:solidFill>
                  <a:srgbClr val="FFFFFF"/>
                </a:solidFill>
                <a:latin typeface="Helvetica World"/>
                <a:ea typeface="Helvetica World"/>
                <a:cs typeface="Helvetica World"/>
                <a:sym typeface="Helvetica World"/>
              </a:rPr>
              <a:t>SMALL RETAIL INVENTORY SYSTEM</a:t>
            </a:r>
            <a:br>
              <a:rPr lang="en-US" sz="8750" dirty="0">
                <a:solidFill>
                  <a:srgbClr val="FFFFFF"/>
                </a:solidFill>
                <a:latin typeface="Helvetica World"/>
                <a:ea typeface="Helvetica World"/>
                <a:cs typeface="Helvetica World"/>
              </a:rPr>
            </a:br>
            <a:br>
              <a:rPr lang="en-US" sz="8750" dirty="0">
                <a:solidFill>
                  <a:srgbClr val="FFFFFF"/>
                </a:solidFill>
                <a:latin typeface="Helvetica World"/>
                <a:ea typeface="Helvetica World"/>
                <a:cs typeface="Helvetica World"/>
              </a:rPr>
            </a:br>
            <a:r>
              <a:rPr lang="en-US" sz="4000" dirty="0">
                <a:solidFill>
                  <a:srgbClr val="FFFFFF"/>
                </a:solidFill>
                <a:latin typeface="Helvetica World"/>
                <a:ea typeface="Helvetica World"/>
                <a:cs typeface="Helvetica World"/>
              </a:rPr>
              <a:t>PL/SQL CAPSTONE</a:t>
            </a:r>
          </a:p>
        </p:txBody>
      </p:sp>
      <p:sp>
        <p:nvSpPr>
          <p:cNvPr id="12" name="Subtitle 2">
            <a:extLst>
              <a:ext uri="{FF2B5EF4-FFF2-40B4-BE49-F238E27FC236}">
                <a16:creationId xmlns:a16="http://schemas.microsoft.com/office/drawing/2014/main" id="{6746EFC4-A10F-2F09-E57E-F062BAF1CC16}"/>
              </a:ext>
            </a:extLst>
          </p:cNvPr>
          <p:cNvSpPr>
            <a:spLocks noGrp="1"/>
          </p:cNvSpPr>
          <p:nvPr/>
        </p:nvSpPr>
        <p:spPr>
          <a:xfrm>
            <a:off x="9562106" y="3425373"/>
            <a:ext cx="6385918" cy="5105400"/>
          </a:xfrm>
          <a:prstGeom prst="rect">
            <a:avLst/>
          </a:prstGeom>
        </p:spPr>
        <p:txBody>
          <a:bodyPr vert="horz" lIns="91440" tIns="45720" rIns="91440" bIns="45720" rtlCol="0" anchor="ctr">
            <a:normAutofit fontScale="92500"/>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indent="-228600" algn="l">
              <a:buFont typeface="Arial"/>
              <a:buChar char="•"/>
            </a:pPr>
            <a:endParaRPr lang="en-US" sz="2000"/>
          </a:p>
          <a:p>
            <a:pPr indent="-228600" algn="l">
              <a:buFont typeface="Arial"/>
              <a:buChar char="•"/>
            </a:pPr>
            <a:r>
              <a:rPr lang="en-US" sz="4000" dirty="0">
                <a:solidFill>
                  <a:schemeClr val="bg1"/>
                </a:solidFill>
              </a:rPr>
              <a:t>Names: Cedrick Habimana </a:t>
            </a:r>
            <a:endParaRPr lang="en-US" sz="4000">
              <a:solidFill>
                <a:schemeClr val="bg1"/>
              </a:solidFill>
              <a:ea typeface="Calibri"/>
              <a:cs typeface="Calibri"/>
            </a:endParaRPr>
          </a:p>
          <a:p>
            <a:pPr indent="-228600" algn="l">
              <a:buFont typeface="Arial"/>
              <a:buChar char="•"/>
            </a:pPr>
            <a:r>
              <a:rPr lang="en-US" sz="4000" dirty="0">
                <a:solidFill>
                  <a:schemeClr val="bg1"/>
                </a:solidFill>
              </a:rPr>
              <a:t> ID: 27443</a:t>
            </a:r>
            <a:endParaRPr lang="en-US" sz="4000" dirty="0">
              <a:solidFill>
                <a:schemeClr val="bg1"/>
              </a:solidFill>
              <a:ea typeface="Calibri"/>
              <a:cs typeface="Calibri"/>
            </a:endParaRPr>
          </a:p>
          <a:p>
            <a:pPr indent="-228600" algn="l">
              <a:buClr>
                <a:srgbClr val="376092"/>
              </a:buClr>
              <a:buFont typeface="Arial"/>
              <a:buChar char="•"/>
            </a:pPr>
            <a:r>
              <a:rPr lang="en-US" sz="4000" dirty="0">
                <a:solidFill>
                  <a:schemeClr val="bg1"/>
                </a:solidFill>
              </a:rPr>
              <a:t>Course</a:t>
            </a:r>
            <a:r>
              <a:rPr lang="en-US" sz="4000" dirty="0">
                <a:solidFill>
                  <a:schemeClr val="bg1"/>
                </a:solidFill>
                <a:ea typeface="+mn-lt"/>
                <a:cs typeface="+mn-lt"/>
              </a:rPr>
              <a:t>: INSY 8311 - Database Development with PL/SQL</a:t>
            </a:r>
          </a:p>
          <a:p>
            <a:pPr indent="-228600" algn="l">
              <a:buClr>
                <a:srgbClr val="376092"/>
              </a:buClr>
              <a:buFont typeface="Arial"/>
              <a:buChar char="•"/>
            </a:pPr>
            <a:r>
              <a:rPr lang="en-US" sz="4000" dirty="0">
                <a:solidFill>
                  <a:schemeClr val="bg1"/>
                </a:solidFill>
                <a:ea typeface="+mn-lt"/>
                <a:cs typeface="+mn-lt"/>
              </a:rPr>
              <a:t>Instructor</a:t>
            </a:r>
            <a:r>
              <a:rPr lang="en-US" sz="4000" dirty="0">
                <a:solidFill>
                  <a:schemeClr val="bg1"/>
                </a:solidFill>
              </a:rPr>
              <a:t>: Eric Maniraguha</a:t>
            </a:r>
            <a:endParaRPr lang="en-US" sz="4000" dirty="0">
              <a:solidFill>
                <a:schemeClr val="bg1"/>
              </a:solidFill>
              <a:ea typeface="Calibri"/>
              <a:cs typeface="Calibri"/>
            </a:endParaRPr>
          </a:p>
          <a:p>
            <a:pPr indent="-228600" algn="l">
              <a:buFont typeface="Arial"/>
              <a:buChar char="•"/>
            </a:pPr>
            <a:r>
              <a:rPr lang="en-US" sz="4000" dirty="0">
                <a:solidFill>
                  <a:schemeClr val="bg1"/>
                </a:solidFill>
              </a:rPr>
              <a:t>Academic Year: 2024-2025</a:t>
            </a:r>
            <a:endParaRPr lang="en-US" sz="4000" dirty="0">
              <a:solidFill>
                <a:schemeClr val="bg1"/>
              </a:solidFill>
              <a:ea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778832" y="1647799"/>
            <a:ext cx="4901149" cy="7336116"/>
          </a:xfrm>
          <a:custGeom>
            <a:avLst/>
            <a:gdLst/>
            <a:ahLst/>
            <a:cxnLst/>
            <a:rect l="l" t="t" r="r" b="b"/>
            <a:pathLst>
              <a:path w="7132720" h="11164258">
                <a:moveTo>
                  <a:pt x="0" y="0"/>
                </a:moveTo>
                <a:lnTo>
                  <a:pt x="7132721" y="0"/>
                </a:lnTo>
                <a:lnTo>
                  <a:pt x="7132721" y="11164258"/>
                </a:lnTo>
                <a:lnTo>
                  <a:pt x="0" y="11164258"/>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6937535" y="1093400"/>
            <a:ext cx="11334092" cy="8391307"/>
          </a:xfrm>
          <a:custGeom>
            <a:avLst/>
            <a:gdLst/>
            <a:ahLst/>
            <a:cxnLst/>
            <a:rect l="l" t="t" r="r" b="b"/>
            <a:pathLst>
              <a:path w="19589092" h="15920590">
                <a:moveTo>
                  <a:pt x="19589092" y="0"/>
                </a:moveTo>
                <a:lnTo>
                  <a:pt x="0" y="0"/>
                </a:lnTo>
                <a:lnTo>
                  <a:pt x="0" y="15920590"/>
                </a:lnTo>
                <a:lnTo>
                  <a:pt x="19589092" y="15920590"/>
                </a:lnTo>
                <a:lnTo>
                  <a:pt x="19589092"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58759" y="9259661"/>
            <a:ext cx="526827" cy="524503"/>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20</a:t>
            </a:r>
          </a:p>
          <a:p>
            <a:pPr algn="r">
              <a:lnSpc>
                <a:spcPts val="2026"/>
              </a:lnSpc>
            </a:pPr>
            <a:r>
              <a:rPr lang="en-US" sz="2350" dirty="0">
                <a:solidFill>
                  <a:srgbClr val="FFFFFF"/>
                </a:solidFill>
                <a:latin typeface="Helvetica World"/>
                <a:ea typeface="Helvetica World"/>
                <a:cs typeface="Helvetica World"/>
                <a:sym typeface="Helvetica World"/>
              </a:rPr>
              <a:t>25</a:t>
            </a:r>
            <a:endParaRPr lang="en-US" sz="2350" dirty="0">
              <a:solidFill>
                <a:srgbClr val="FFFFFF"/>
              </a:solidFill>
              <a:latin typeface="Helvetica World"/>
              <a:ea typeface="Helvetica World"/>
              <a:cs typeface="Helvetica World"/>
            </a:endParaRPr>
          </a:p>
        </p:txBody>
      </p:sp>
      <p:sp>
        <p:nvSpPr>
          <p:cNvPr id="6" name="TextBox 6"/>
          <p:cNvSpPr txBox="1"/>
          <p:nvPr/>
        </p:nvSpPr>
        <p:spPr>
          <a:xfrm>
            <a:off x="16732473" y="8966039"/>
            <a:ext cx="526827" cy="292261"/>
          </a:xfrm>
          <a:prstGeom prst="rect">
            <a:avLst/>
          </a:prstGeom>
        </p:spPr>
        <p:txBody>
          <a:bodyPr lIns="0" tIns="0" rIns="0" bIns="0" rtlCol="0" anchor="t">
            <a:spAutoFit/>
          </a:bodyPr>
          <a:lstStyle/>
          <a:p>
            <a:pPr algn="r">
              <a:lnSpc>
                <a:spcPts val="2026"/>
              </a:lnSpc>
            </a:pPr>
            <a:r>
              <a:rPr lang="en-US" sz="2356">
                <a:solidFill>
                  <a:srgbClr val="FFFFFF"/>
                </a:solidFill>
                <a:latin typeface="Helvetica World"/>
                <a:ea typeface="Helvetica World"/>
                <a:cs typeface="Helvetica World"/>
                <a:sym typeface="Helvetica World"/>
              </a:rPr>
              <a:t>10</a:t>
            </a:r>
          </a:p>
        </p:txBody>
      </p:sp>
      <p:sp>
        <p:nvSpPr>
          <p:cNvPr id="7" name="TextBox 7"/>
          <p:cNvSpPr txBox="1"/>
          <p:nvPr/>
        </p:nvSpPr>
        <p:spPr>
          <a:xfrm>
            <a:off x="1609271" y="635158"/>
            <a:ext cx="10665512" cy="1012906"/>
          </a:xfrm>
          <a:prstGeom prst="rect">
            <a:avLst/>
          </a:prstGeom>
        </p:spPr>
        <p:txBody>
          <a:bodyPr lIns="0" tIns="0" rIns="0" bIns="0" rtlCol="0" anchor="t">
            <a:spAutoFit/>
          </a:bodyPr>
          <a:lstStyle/>
          <a:p>
            <a:pPr algn="l">
              <a:lnSpc>
                <a:spcPts val="7556"/>
              </a:lnSpc>
            </a:pPr>
            <a:r>
              <a:rPr lang="en-US" sz="8750" dirty="0">
                <a:solidFill>
                  <a:srgbClr val="FFFFFF"/>
                </a:solidFill>
                <a:latin typeface="Helvetica World"/>
                <a:ea typeface="Helvetica World"/>
                <a:cs typeface="Helvetica World"/>
                <a:sym typeface="Helvetica World"/>
              </a:rPr>
              <a:t>THANK YOU </a:t>
            </a:r>
            <a:endParaRPr lang="en-US" sz="8750" dirty="0">
              <a:solidFill>
                <a:srgbClr val="FFFFFF"/>
              </a:solidFill>
              <a:latin typeface="Helvetica World"/>
              <a:ea typeface="Helvetica World"/>
              <a:cs typeface="Helvetica World"/>
            </a:endParaRPr>
          </a:p>
        </p:txBody>
      </p:sp>
      <p:sp>
        <p:nvSpPr>
          <p:cNvPr id="10" name="TextBox 9">
            <a:extLst>
              <a:ext uri="{FF2B5EF4-FFF2-40B4-BE49-F238E27FC236}">
                <a16:creationId xmlns:a16="http://schemas.microsoft.com/office/drawing/2014/main" id="{B2F34C32-A7CB-4B7D-E0B6-5B91243F2F07}"/>
              </a:ext>
            </a:extLst>
          </p:cNvPr>
          <p:cNvSpPr txBox="1"/>
          <p:nvPr/>
        </p:nvSpPr>
        <p:spPr>
          <a:xfrm>
            <a:off x="3950697" y="4585892"/>
            <a:ext cx="11469466"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
              <a:buChar char="•"/>
            </a:pPr>
            <a:r>
              <a:rPr lang="en-US" sz="4000" b="1">
                <a:solidFill>
                  <a:schemeClr val="bg1"/>
                </a:solidFill>
                <a:ea typeface="+mn-lt"/>
                <a:cs typeface="+mn-lt"/>
              </a:rPr>
              <a:t>Hebrews 11:1 (NIV)</a:t>
            </a:r>
            <a:endParaRPr lang="en-US" sz="4000">
              <a:solidFill>
                <a:schemeClr val="bg1"/>
              </a:solidFill>
              <a:ea typeface="Calibri"/>
              <a:cs typeface="Calibri"/>
            </a:endParaRPr>
          </a:p>
          <a:p>
            <a:pPr marL="571500" indent="-571500">
              <a:buFont typeface="Arial"/>
              <a:buChar char="•"/>
            </a:pPr>
            <a:r>
              <a:rPr lang="en-US" sz="4000">
                <a:solidFill>
                  <a:schemeClr val="bg1"/>
                </a:solidFill>
                <a:ea typeface="+mn-lt"/>
                <a:cs typeface="+mn-lt"/>
              </a:rPr>
              <a:t>“Now faith is confidence in what we hope for and assurance about what we do not see.”</a:t>
            </a:r>
            <a:endParaRPr lang="en-US" sz="4000">
              <a:solidFill>
                <a:schemeClr val="bg1"/>
              </a:solidFill>
              <a:ea typeface="Calibri"/>
              <a:cs typeface="Calibri"/>
            </a:endParaRPr>
          </a:p>
          <a:p>
            <a:pPr algn="l"/>
            <a:endParaRPr lang="en-US" dirty="0">
              <a:ea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559582" y="385831"/>
            <a:ext cx="10263664" cy="8844876"/>
          </a:xfrm>
          <a:custGeom>
            <a:avLst/>
            <a:gdLst/>
            <a:ahLst/>
            <a:cxnLst/>
            <a:rect l="l" t="t" r="r" b="b"/>
            <a:pathLst>
              <a:path w="19589092" h="15920590">
                <a:moveTo>
                  <a:pt x="0" y="0"/>
                </a:moveTo>
                <a:lnTo>
                  <a:pt x="19589092" y="0"/>
                </a:lnTo>
                <a:lnTo>
                  <a:pt x="19589092" y="15920590"/>
                </a:lnTo>
                <a:lnTo>
                  <a:pt x="0" y="15920590"/>
                </a:lnTo>
                <a:lnTo>
                  <a:pt x="0"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3429527" y="631799"/>
            <a:ext cx="4320578" cy="9241116"/>
          </a:xfrm>
          <a:custGeom>
            <a:avLst/>
            <a:gdLst/>
            <a:ahLst/>
            <a:cxnLst/>
            <a:rect l="l" t="t" r="r" b="b"/>
            <a:pathLst>
              <a:path w="7132720" h="11164258">
                <a:moveTo>
                  <a:pt x="7132720" y="0"/>
                </a:moveTo>
                <a:lnTo>
                  <a:pt x="0" y="0"/>
                </a:lnTo>
                <a:lnTo>
                  <a:pt x="0" y="11164258"/>
                </a:lnTo>
                <a:lnTo>
                  <a:pt x="7132720" y="11164258"/>
                </a:lnTo>
                <a:lnTo>
                  <a:pt x="7132720"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6732473" y="1095375"/>
            <a:ext cx="526827" cy="524503"/>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20</a:t>
            </a:r>
          </a:p>
          <a:p>
            <a:pPr algn="r">
              <a:lnSpc>
                <a:spcPts val="2026"/>
              </a:lnSpc>
            </a:pPr>
            <a:r>
              <a:rPr lang="en-US" sz="2350" dirty="0">
                <a:solidFill>
                  <a:srgbClr val="FFFFFF"/>
                </a:solidFill>
                <a:latin typeface="Helvetica World"/>
                <a:ea typeface="Helvetica World"/>
                <a:cs typeface="Helvetica World"/>
                <a:sym typeface="Helvetica World"/>
              </a:rPr>
              <a:t>25</a:t>
            </a:r>
            <a:endParaRPr lang="en-US" sz="2350" dirty="0">
              <a:solidFill>
                <a:srgbClr val="FFFFFF"/>
              </a:solidFill>
              <a:latin typeface="Helvetica World"/>
              <a:ea typeface="Helvetica World"/>
              <a:cs typeface="Helvetica World"/>
            </a:endParaRPr>
          </a:p>
        </p:txBody>
      </p:sp>
      <p:sp>
        <p:nvSpPr>
          <p:cNvPr id="8" name="TextBox 8"/>
          <p:cNvSpPr txBox="1"/>
          <p:nvPr/>
        </p:nvSpPr>
        <p:spPr>
          <a:xfrm>
            <a:off x="16732473" y="8966039"/>
            <a:ext cx="526827" cy="292261"/>
          </a:xfrm>
          <a:prstGeom prst="rect">
            <a:avLst/>
          </a:prstGeom>
        </p:spPr>
        <p:txBody>
          <a:bodyPr lIns="0" tIns="0" rIns="0" bIns="0" rtlCol="0" anchor="t">
            <a:spAutoFit/>
          </a:bodyPr>
          <a:lstStyle/>
          <a:p>
            <a:pPr algn="r">
              <a:lnSpc>
                <a:spcPts val="2026"/>
              </a:lnSpc>
            </a:pPr>
            <a:r>
              <a:rPr lang="en-US" sz="2356">
                <a:solidFill>
                  <a:srgbClr val="FFFFFF"/>
                </a:solidFill>
                <a:latin typeface="Helvetica World"/>
                <a:ea typeface="Helvetica World"/>
                <a:cs typeface="Helvetica World"/>
                <a:sym typeface="Helvetica World"/>
              </a:rPr>
              <a:t>02</a:t>
            </a:r>
          </a:p>
        </p:txBody>
      </p:sp>
      <p:sp>
        <p:nvSpPr>
          <p:cNvPr id="9" name="TextBox 9"/>
          <p:cNvSpPr txBox="1"/>
          <p:nvPr/>
        </p:nvSpPr>
        <p:spPr>
          <a:xfrm>
            <a:off x="5701580" y="636419"/>
            <a:ext cx="9302563" cy="1012906"/>
          </a:xfrm>
          <a:prstGeom prst="rect">
            <a:avLst/>
          </a:prstGeom>
        </p:spPr>
        <p:txBody>
          <a:bodyPr lIns="0" tIns="0" rIns="0" bIns="0" rtlCol="0" anchor="t">
            <a:spAutoFit/>
          </a:bodyPr>
          <a:lstStyle/>
          <a:p>
            <a:pPr algn="l">
              <a:lnSpc>
                <a:spcPts val="7556"/>
              </a:lnSpc>
            </a:pPr>
            <a:r>
              <a:rPr lang="en-US" sz="8750" dirty="0">
                <a:solidFill>
                  <a:srgbClr val="FFFFFF"/>
                </a:solidFill>
                <a:latin typeface="Helvetica World"/>
                <a:ea typeface="Helvetica World"/>
                <a:cs typeface="Helvetica World"/>
                <a:sym typeface="Helvetica World"/>
              </a:rPr>
              <a:t>Introduction</a:t>
            </a:r>
            <a:endParaRPr lang="en-US" sz="8750" dirty="0">
              <a:solidFill>
                <a:srgbClr val="FFFFFF"/>
              </a:solidFill>
              <a:latin typeface="Helvetica World"/>
              <a:ea typeface="Helvetica World"/>
              <a:cs typeface="Helvetica World"/>
            </a:endParaRPr>
          </a:p>
        </p:txBody>
      </p:sp>
      <p:pic>
        <p:nvPicPr>
          <p:cNvPr id="20" name="Graphic 19">
            <a:extLst>
              <a:ext uri="{FF2B5EF4-FFF2-40B4-BE49-F238E27FC236}">
                <a16:creationId xmlns:a16="http://schemas.microsoft.com/office/drawing/2014/main" id="{0E0F3C96-BCED-86B9-3820-0FA1E3FD7A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740" y="3233950"/>
            <a:ext cx="1545610" cy="1106607"/>
          </a:xfrm>
          <a:prstGeom prst="rect">
            <a:avLst/>
          </a:prstGeom>
        </p:spPr>
      </p:pic>
      <p:pic>
        <p:nvPicPr>
          <p:cNvPr id="21" name="Graphic 20">
            <a:extLst>
              <a:ext uri="{FF2B5EF4-FFF2-40B4-BE49-F238E27FC236}">
                <a16:creationId xmlns:a16="http://schemas.microsoft.com/office/drawing/2014/main" id="{9AD49531-BE1E-8F4F-3F99-9C1D6FB712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0241" y="3233951"/>
            <a:ext cx="1191907" cy="1106608"/>
          </a:xfrm>
          <a:prstGeom prst="rect">
            <a:avLst/>
          </a:prstGeom>
        </p:spPr>
      </p:pic>
      <p:pic>
        <p:nvPicPr>
          <p:cNvPr id="22" name="Graphic 21">
            <a:extLst>
              <a:ext uri="{FF2B5EF4-FFF2-40B4-BE49-F238E27FC236}">
                <a16:creationId xmlns:a16="http://schemas.microsoft.com/office/drawing/2014/main" id="{B7FD56C0-1DE5-0814-A757-2B8EF92A27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73521" y="5861144"/>
            <a:ext cx="1779895" cy="1089547"/>
          </a:xfrm>
          <a:prstGeom prst="rect">
            <a:avLst/>
          </a:prstGeom>
        </p:spPr>
      </p:pic>
      <p:sp>
        <p:nvSpPr>
          <p:cNvPr id="24" name="TextBox 23">
            <a:extLst>
              <a:ext uri="{FF2B5EF4-FFF2-40B4-BE49-F238E27FC236}">
                <a16:creationId xmlns:a16="http://schemas.microsoft.com/office/drawing/2014/main" id="{6B54202D-D97C-A0CB-0AA4-97E8948A93C7}"/>
              </a:ext>
            </a:extLst>
          </p:cNvPr>
          <p:cNvSpPr txBox="1"/>
          <p:nvPr/>
        </p:nvSpPr>
        <p:spPr>
          <a:xfrm>
            <a:off x="1126465" y="4838680"/>
            <a:ext cx="2918569"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solidFill>
                  <a:schemeClr val="bg1"/>
                </a:solidFill>
                <a:ea typeface="Calibri"/>
                <a:cs typeface="Calibri"/>
              </a:rPr>
              <a:t>• Purpose: Address inventory challenges in small retail businesses</a:t>
            </a:r>
          </a:p>
          <a:p>
            <a:pPr algn="l"/>
            <a:endParaRPr lang="en-US" dirty="0">
              <a:ea typeface="Calibri"/>
              <a:cs typeface="Calibri"/>
            </a:endParaRPr>
          </a:p>
        </p:txBody>
      </p:sp>
      <p:sp>
        <p:nvSpPr>
          <p:cNvPr id="25" name="TextBox 24">
            <a:extLst>
              <a:ext uri="{FF2B5EF4-FFF2-40B4-BE49-F238E27FC236}">
                <a16:creationId xmlns:a16="http://schemas.microsoft.com/office/drawing/2014/main" id="{EE040897-87E7-4838-40CF-DD6DB648CFA6}"/>
              </a:ext>
            </a:extLst>
          </p:cNvPr>
          <p:cNvSpPr txBox="1"/>
          <p:nvPr/>
        </p:nvSpPr>
        <p:spPr>
          <a:xfrm>
            <a:off x="5146471" y="4830187"/>
            <a:ext cx="302925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ea typeface="Calibri"/>
                <a:cs typeface="Calibri"/>
              </a:rPr>
              <a:t>•Technology Used: Oracle 21c, SQL Developer </a:t>
            </a:r>
            <a:endParaRPr lang="en-US" sz="2000" dirty="0">
              <a:solidFill>
                <a:schemeClr val="bg1"/>
              </a:solidFill>
            </a:endParaRPr>
          </a:p>
        </p:txBody>
      </p:sp>
      <p:sp>
        <p:nvSpPr>
          <p:cNvPr id="26" name="TextBox 25">
            <a:extLst>
              <a:ext uri="{FF2B5EF4-FFF2-40B4-BE49-F238E27FC236}">
                <a16:creationId xmlns:a16="http://schemas.microsoft.com/office/drawing/2014/main" id="{4010F181-C8F8-83B1-0A5D-EA5552C88848}"/>
              </a:ext>
            </a:extLst>
          </p:cNvPr>
          <p:cNvSpPr txBox="1"/>
          <p:nvPr/>
        </p:nvSpPr>
        <p:spPr>
          <a:xfrm>
            <a:off x="3677522" y="7296472"/>
            <a:ext cx="411291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ea typeface="Calibri"/>
                <a:cs typeface="Calibri"/>
              </a:rPr>
              <a:t>•Project Focus: Stock tracking, supplier coordination, audit &amp; automation</a:t>
            </a:r>
            <a:endParaRPr lang="en-US" sz="2000" dirty="0">
              <a:solidFill>
                <a:schemeClr val="bg1"/>
              </a:solidFill>
            </a:endParaRPr>
          </a:p>
        </p:txBody>
      </p:sp>
      <p:pic>
        <p:nvPicPr>
          <p:cNvPr id="27" name="Picture 26" descr="A blue and white table with text&#10;&#10;AI-generated content may be incorrect.">
            <a:extLst>
              <a:ext uri="{FF2B5EF4-FFF2-40B4-BE49-F238E27FC236}">
                <a16:creationId xmlns:a16="http://schemas.microsoft.com/office/drawing/2014/main" id="{B1CEF2E3-4B5C-9253-92A4-C071C47880D2}"/>
              </a:ext>
            </a:extLst>
          </p:cNvPr>
          <p:cNvPicPr>
            <a:picLocks noChangeAspect="1"/>
          </p:cNvPicPr>
          <p:nvPr/>
        </p:nvPicPr>
        <p:blipFill>
          <a:blip r:embed="rId12"/>
          <a:stretch>
            <a:fillRect/>
          </a:stretch>
        </p:blipFill>
        <p:spPr>
          <a:xfrm>
            <a:off x="10355595" y="3234732"/>
            <a:ext cx="7096125" cy="48411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a:off x="9863167" y="567893"/>
            <a:ext cx="7132720" cy="8673542"/>
          </a:xfrm>
          <a:custGeom>
            <a:avLst/>
            <a:gdLst/>
            <a:ahLst/>
            <a:cxnLst/>
            <a:rect l="l" t="t" r="r" b="b"/>
            <a:pathLst>
              <a:path w="7132720" h="11164258">
                <a:moveTo>
                  <a:pt x="7132720" y="0"/>
                </a:moveTo>
                <a:lnTo>
                  <a:pt x="0" y="0"/>
                </a:lnTo>
                <a:lnTo>
                  <a:pt x="0" y="11164258"/>
                </a:lnTo>
                <a:lnTo>
                  <a:pt x="7132720" y="11164258"/>
                </a:lnTo>
                <a:lnTo>
                  <a:pt x="713272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9399751" y="1645541"/>
            <a:ext cx="8892659" cy="6981307"/>
          </a:xfrm>
          <a:custGeom>
            <a:avLst/>
            <a:gdLst/>
            <a:ahLst/>
            <a:cxnLst/>
            <a:rect l="l" t="t" r="r" b="b"/>
            <a:pathLst>
              <a:path w="19589092" h="15920590">
                <a:moveTo>
                  <a:pt x="19589092" y="0"/>
                </a:moveTo>
                <a:lnTo>
                  <a:pt x="0" y="0"/>
                </a:lnTo>
                <a:lnTo>
                  <a:pt x="0" y="15920590"/>
                </a:lnTo>
                <a:lnTo>
                  <a:pt x="19589092" y="15920590"/>
                </a:lnTo>
                <a:lnTo>
                  <a:pt x="19589092"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43859" y="229585"/>
            <a:ext cx="7869078" cy="8857874"/>
          </a:xfrm>
          <a:custGeom>
            <a:avLst/>
            <a:gdLst/>
            <a:ahLst/>
            <a:cxnLst/>
            <a:rect l="l" t="t" r="r" b="b"/>
            <a:pathLst>
              <a:path w="19589092" h="15920590">
                <a:moveTo>
                  <a:pt x="0" y="0"/>
                </a:moveTo>
                <a:lnTo>
                  <a:pt x="19589092" y="0"/>
                </a:lnTo>
                <a:lnTo>
                  <a:pt x="19589092" y="15920590"/>
                </a:lnTo>
                <a:lnTo>
                  <a:pt x="0" y="15920590"/>
                </a:lnTo>
                <a:lnTo>
                  <a:pt x="0"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6732473" y="1095375"/>
            <a:ext cx="526827" cy="524695"/>
          </a:xfrm>
          <a:prstGeom prst="rect">
            <a:avLst/>
          </a:prstGeom>
        </p:spPr>
        <p:txBody>
          <a:bodyPr lIns="0" tIns="0" rIns="0" bIns="0" rtlCol="0" anchor="t">
            <a:spAutoFit/>
          </a:bodyPr>
          <a:lstStyle/>
          <a:p>
            <a:pPr algn="r">
              <a:lnSpc>
                <a:spcPts val="2026"/>
              </a:lnSpc>
            </a:pPr>
            <a:r>
              <a:rPr lang="en-US" sz="2350">
                <a:solidFill>
                  <a:srgbClr val="FFFFFF"/>
                </a:solidFill>
                <a:latin typeface="Helvetica World"/>
                <a:ea typeface="Helvetica World"/>
                <a:cs typeface="Helvetica World"/>
                <a:sym typeface="Helvetica World"/>
              </a:rPr>
              <a:t>20</a:t>
            </a:r>
            <a:endParaRPr lang="en-US" sz="2356">
              <a:solidFill>
                <a:srgbClr val="FFFFFF"/>
              </a:solidFill>
              <a:latin typeface="Helvetica World"/>
              <a:ea typeface="Helvetica World"/>
              <a:cs typeface="Helvetica World"/>
              <a:sym typeface="Helvetica World"/>
            </a:endParaRPr>
          </a:p>
          <a:p>
            <a:pPr algn="r">
              <a:lnSpc>
                <a:spcPts val="2026"/>
              </a:lnSpc>
            </a:pPr>
            <a:r>
              <a:rPr lang="en-US" sz="2350" dirty="0">
                <a:solidFill>
                  <a:srgbClr val="FFFFFF"/>
                </a:solidFill>
                <a:latin typeface="Helvetica World"/>
                <a:ea typeface="Helvetica World"/>
                <a:cs typeface="Helvetica World"/>
                <a:sym typeface="Helvetica World"/>
              </a:rPr>
              <a:t>25</a:t>
            </a:r>
            <a:endParaRPr lang="en-US" sz="2350" dirty="0">
              <a:solidFill>
                <a:srgbClr val="FFFFFF"/>
              </a:solidFill>
              <a:latin typeface="Helvetica World"/>
              <a:ea typeface="Helvetica World"/>
              <a:cs typeface="Helvetica World"/>
            </a:endParaRPr>
          </a:p>
        </p:txBody>
      </p:sp>
      <p:sp>
        <p:nvSpPr>
          <p:cNvPr id="7" name="TextBox 7"/>
          <p:cNvSpPr txBox="1"/>
          <p:nvPr/>
        </p:nvSpPr>
        <p:spPr>
          <a:xfrm>
            <a:off x="16732473" y="8966039"/>
            <a:ext cx="526827" cy="292261"/>
          </a:xfrm>
          <a:prstGeom prst="rect">
            <a:avLst/>
          </a:prstGeom>
        </p:spPr>
        <p:txBody>
          <a:bodyPr lIns="0" tIns="0" rIns="0" bIns="0" rtlCol="0" anchor="t">
            <a:spAutoFit/>
          </a:bodyPr>
          <a:lstStyle/>
          <a:p>
            <a:pPr algn="r">
              <a:lnSpc>
                <a:spcPts val="2026"/>
              </a:lnSpc>
            </a:pPr>
            <a:r>
              <a:rPr lang="en-US" sz="2356">
                <a:solidFill>
                  <a:srgbClr val="FFFFFF"/>
                </a:solidFill>
                <a:latin typeface="Helvetica World"/>
                <a:ea typeface="Helvetica World"/>
                <a:cs typeface="Helvetica World"/>
                <a:sym typeface="Helvetica World"/>
              </a:rPr>
              <a:t>03</a:t>
            </a:r>
          </a:p>
        </p:txBody>
      </p:sp>
      <p:sp>
        <p:nvSpPr>
          <p:cNvPr id="11" name="TextBox 11"/>
          <p:cNvSpPr txBox="1"/>
          <p:nvPr/>
        </p:nvSpPr>
        <p:spPr>
          <a:xfrm>
            <a:off x="1028700" y="3523823"/>
            <a:ext cx="6180638" cy="1987532"/>
          </a:xfrm>
          <a:prstGeom prst="rect">
            <a:avLst/>
          </a:prstGeom>
        </p:spPr>
        <p:txBody>
          <a:bodyPr wrap="square" lIns="0" tIns="0" rIns="0" bIns="0" rtlCol="0" anchor="t">
            <a:spAutoFit/>
          </a:bodyPr>
          <a:lstStyle/>
          <a:p>
            <a:pPr>
              <a:lnSpc>
                <a:spcPts val="7556"/>
              </a:lnSpc>
            </a:pPr>
            <a:r>
              <a:rPr lang="en-US" sz="8750" dirty="0">
                <a:solidFill>
                  <a:srgbClr val="FFFFFF"/>
                </a:solidFill>
                <a:latin typeface="Helvetica World"/>
                <a:ea typeface="Helvetica World"/>
                <a:cs typeface="Helvetica World"/>
                <a:sym typeface="Helvetica World"/>
              </a:rPr>
              <a:t>Problem Definition</a:t>
            </a:r>
            <a:endParaRPr lang="en-US" sz="8750" dirty="0">
              <a:solidFill>
                <a:srgbClr val="FFFFFF"/>
              </a:solidFill>
              <a:latin typeface="Helvetica World"/>
              <a:ea typeface="Helvetica World"/>
              <a:cs typeface="Helvetica World"/>
            </a:endParaRPr>
          </a:p>
        </p:txBody>
      </p:sp>
      <p:sp>
        <p:nvSpPr>
          <p:cNvPr id="65" name="TextBox 64">
            <a:extLst>
              <a:ext uri="{FF2B5EF4-FFF2-40B4-BE49-F238E27FC236}">
                <a16:creationId xmlns:a16="http://schemas.microsoft.com/office/drawing/2014/main" id="{03845651-EC6B-98E1-0E1B-DD3911C4F111}"/>
              </a:ext>
            </a:extLst>
          </p:cNvPr>
          <p:cNvSpPr txBox="1"/>
          <p:nvPr/>
        </p:nvSpPr>
        <p:spPr>
          <a:xfrm>
            <a:off x="9404192" y="1596120"/>
            <a:ext cx="5862740" cy="77559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ea typeface="Calibri"/>
                <a:cs typeface="Calibri"/>
              </a:rPr>
              <a:t>• Manual stock tracking causes overstocking or stockouts</a:t>
            </a:r>
          </a:p>
          <a:p>
            <a:endParaRPr lang="en-US" sz="4000" dirty="0">
              <a:solidFill>
                <a:schemeClr val="bg1"/>
              </a:solidFill>
              <a:ea typeface="Calibri"/>
              <a:cs typeface="Calibri"/>
            </a:endParaRPr>
          </a:p>
          <a:p>
            <a:r>
              <a:rPr lang="en-US" sz="4000" dirty="0">
                <a:solidFill>
                  <a:schemeClr val="bg1"/>
                </a:solidFill>
                <a:ea typeface="Calibri"/>
                <a:cs typeface="Calibri"/>
              </a:rPr>
              <a:t>• Lack of alert system for low inventory</a:t>
            </a:r>
          </a:p>
          <a:p>
            <a:endParaRPr lang="en-US" sz="4000" dirty="0">
              <a:solidFill>
                <a:schemeClr val="bg1"/>
              </a:solidFill>
              <a:ea typeface="Calibri"/>
              <a:cs typeface="Calibri"/>
            </a:endParaRPr>
          </a:p>
          <a:p>
            <a:r>
              <a:rPr lang="en-US" sz="4000" dirty="0">
                <a:solidFill>
                  <a:schemeClr val="bg1"/>
                </a:solidFill>
                <a:ea typeface="Calibri"/>
                <a:cs typeface="Calibri"/>
              </a:rPr>
              <a:t>• No audit trail for accountability </a:t>
            </a:r>
            <a:endParaRPr lang="en-US">
              <a:solidFill>
                <a:schemeClr val="bg1"/>
              </a:solidFill>
              <a:ea typeface="Calibri"/>
              <a:cs typeface="Calibri"/>
            </a:endParaRPr>
          </a:p>
          <a:p>
            <a:endParaRPr lang="en-US" sz="4000" dirty="0">
              <a:solidFill>
                <a:schemeClr val="bg1"/>
              </a:solidFill>
              <a:ea typeface="Calibri"/>
              <a:cs typeface="Calibri"/>
            </a:endParaRPr>
          </a:p>
          <a:p>
            <a:r>
              <a:rPr lang="en-US" sz="4000" dirty="0">
                <a:solidFill>
                  <a:schemeClr val="bg1"/>
                </a:solidFill>
                <a:ea typeface="Calibri"/>
                <a:cs typeface="Calibri"/>
              </a:rPr>
              <a:t>• Need for automation and secure data operations</a:t>
            </a:r>
          </a:p>
          <a:p>
            <a:pPr algn="l"/>
            <a:endParaRPr lang="en-US" dirty="0">
              <a:ea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64469" y="1352639"/>
            <a:ext cx="4215512" cy="8468826"/>
          </a:xfrm>
          <a:custGeom>
            <a:avLst/>
            <a:gdLst/>
            <a:ahLst/>
            <a:cxnLst/>
            <a:rect l="l" t="t" r="r" b="b"/>
            <a:pathLst>
              <a:path w="7132720" h="11164258">
                <a:moveTo>
                  <a:pt x="0" y="0"/>
                </a:moveTo>
                <a:lnTo>
                  <a:pt x="7132721" y="0"/>
                </a:lnTo>
                <a:lnTo>
                  <a:pt x="7132721" y="11164258"/>
                </a:lnTo>
                <a:lnTo>
                  <a:pt x="0" y="11164258"/>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4974856" y="417242"/>
            <a:ext cx="13311123" cy="9164949"/>
          </a:xfrm>
          <a:custGeom>
            <a:avLst/>
            <a:gdLst/>
            <a:ahLst/>
            <a:cxnLst/>
            <a:rect l="l" t="t" r="r" b="b"/>
            <a:pathLst>
              <a:path w="19589092" h="15920590">
                <a:moveTo>
                  <a:pt x="19589092" y="0"/>
                </a:moveTo>
                <a:lnTo>
                  <a:pt x="0" y="0"/>
                </a:lnTo>
                <a:lnTo>
                  <a:pt x="0" y="15920590"/>
                </a:lnTo>
                <a:lnTo>
                  <a:pt x="19589092" y="15920590"/>
                </a:lnTo>
                <a:lnTo>
                  <a:pt x="19589092"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74578" y="9335211"/>
            <a:ext cx="526827" cy="524503"/>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20</a:t>
            </a:r>
          </a:p>
          <a:p>
            <a:pPr algn="r">
              <a:lnSpc>
                <a:spcPts val="2026"/>
              </a:lnSpc>
            </a:pPr>
            <a:r>
              <a:rPr lang="en-US" sz="2350" dirty="0">
                <a:solidFill>
                  <a:srgbClr val="FFFFFF"/>
                </a:solidFill>
                <a:latin typeface="Helvetica World"/>
                <a:ea typeface="Helvetica World"/>
                <a:cs typeface="Helvetica World"/>
                <a:sym typeface="Helvetica World"/>
              </a:rPr>
              <a:t>25</a:t>
            </a:r>
            <a:endParaRPr lang="en-US" sz="2350" dirty="0">
              <a:solidFill>
                <a:srgbClr val="FFFFFF"/>
              </a:solidFill>
              <a:latin typeface="Helvetica World"/>
              <a:ea typeface="Helvetica World"/>
              <a:cs typeface="Helvetica World"/>
            </a:endParaRPr>
          </a:p>
        </p:txBody>
      </p:sp>
      <p:sp>
        <p:nvSpPr>
          <p:cNvPr id="6" name="TextBox 6"/>
          <p:cNvSpPr txBox="1"/>
          <p:nvPr/>
        </p:nvSpPr>
        <p:spPr>
          <a:xfrm>
            <a:off x="7110801" y="9597248"/>
            <a:ext cx="526827" cy="292261"/>
          </a:xfrm>
          <a:prstGeom prst="rect">
            <a:avLst/>
          </a:prstGeom>
        </p:spPr>
        <p:txBody>
          <a:bodyPr lIns="0" tIns="0" rIns="0" bIns="0" rtlCol="0" anchor="t">
            <a:spAutoFit/>
          </a:bodyPr>
          <a:lstStyle/>
          <a:p>
            <a:pPr algn="r">
              <a:lnSpc>
                <a:spcPts val="2026"/>
              </a:lnSpc>
            </a:pPr>
            <a:r>
              <a:rPr lang="en-US" sz="2356">
                <a:solidFill>
                  <a:srgbClr val="FFFFFF"/>
                </a:solidFill>
                <a:latin typeface="Helvetica World"/>
                <a:ea typeface="Helvetica World"/>
                <a:cs typeface="Helvetica World"/>
                <a:sym typeface="Helvetica World"/>
              </a:rPr>
              <a:t>04</a:t>
            </a:r>
          </a:p>
        </p:txBody>
      </p:sp>
      <p:sp>
        <p:nvSpPr>
          <p:cNvPr id="11" name="TextBox 11"/>
          <p:cNvSpPr txBox="1"/>
          <p:nvPr/>
        </p:nvSpPr>
        <p:spPr>
          <a:xfrm>
            <a:off x="738685" y="181209"/>
            <a:ext cx="7907163" cy="1879554"/>
          </a:xfrm>
          <a:prstGeom prst="rect">
            <a:avLst/>
          </a:prstGeom>
        </p:spPr>
        <p:txBody>
          <a:bodyPr lIns="0" tIns="0" rIns="0" bIns="0" rtlCol="0" anchor="t">
            <a:spAutoFit/>
          </a:bodyPr>
          <a:lstStyle/>
          <a:p>
            <a:pPr algn="just">
              <a:lnSpc>
                <a:spcPts val="7556"/>
              </a:lnSpc>
            </a:pPr>
            <a:r>
              <a:rPr lang="en-US" sz="5400" dirty="0">
                <a:solidFill>
                  <a:srgbClr val="FFFFFF"/>
                </a:solidFill>
                <a:latin typeface="Helvetica World"/>
                <a:ea typeface="Helvetica World"/>
                <a:cs typeface="Helvetica World"/>
                <a:sym typeface="Helvetica World"/>
              </a:rPr>
              <a:t>Methodology&amp; Approach+ Swimlane workflow</a:t>
            </a:r>
            <a:endParaRPr lang="en-US" sz="5400" dirty="0">
              <a:solidFill>
                <a:srgbClr val="FFFFFF"/>
              </a:solidFill>
              <a:latin typeface="Helvetica World"/>
              <a:ea typeface="Helvetica World"/>
              <a:cs typeface="Helvetica World"/>
            </a:endParaRPr>
          </a:p>
        </p:txBody>
      </p:sp>
      <p:sp>
        <p:nvSpPr>
          <p:cNvPr id="16" name="TextBox 15">
            <a:extLst>
              <a:ext uri="{FF2B5EF4-FFF2-40B4-BE49-F238E27FC236}">
                <a16:creationId xmlns:a16="http://schemas.microsoft.com/office/drawing/2014/main" id="{C46D5F89-FEFF-7C22-F4D7-05044CC56C6A}"/>
              </a:ext>
            </a:extLst>
          </p:cNvPr>
          <p:cNvSpPr txBox="1"/>
          <p:nvPr/>
        </p:nvSpPr>
        <p:spPr>
          <a:xfrm>
            <a:off x="999699" y="2833617"/>
            <a:ext cx="6121020" cy="4345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ct val="20000"/>
              </a:spcBef>
              <a:spcAft>
                <a:spcPts val="600"/>
              </a:spcAft>
              <a:buFont typeface="Arial,Sans-Serif"/>
              <a:buChar char="•"/>
            </a:pPr>
            <a:r>
              <a:rPr lang="en-US" sz="2800" dirty="0">
                <a:solidFill>
                  <a:schemeClr val="bg1"/>
                </a:solidFill>
                <a:latin typeface="Calibri"/>
                <a:ea typeface="Calibri"/>
                <a:cs typeface="Arial"/>
              </a:rPr>
              <a:t>Phase I: Problem identification</a:t>
            </a:r>
          </a:p>
          <a:p>
            <a:pPr marL="285750" indent="-285750">
              <a:spcBef>
                <a:spcPct val="20000"/>
              </a:spcBef>
              <a:spcAft>
                <a:spcPts val="600"/>
              </a:spcAft>
              <a:buFont typeface="Arial,Sans-Serif"/>
              <a:buChar char="•"/>
            </a:pPr>
            <a:r>
              <a:rPr lang="en-US" sz="2800" b="1" u="sng" dirty="0">
                <a:solidFill>
                  <a:schemeClr val="bg1"/>
                </a:solidFill>
                <a:latin typeface="Calibri"/>
                <a:ea typeface="Calibri"/>
                <a:cs typeface="Arial"/>
              </a:rPr>
              <a:t> Phase II: Process modeling (Mermaid + BPMN) </a:t>
            </a:r>
          </a:p>
          <a:p>
            <a:pPr marL="285750" indent="-285750">
              <a:spcBef>
                <a:spcPct val="20000"/>
              </a:spcBef>
              <a:spcAft>
                <a:spcPts val="600"/>
              </a:spcAft>
              <a:buFont typeface="Arial,Sans-Serif"/>
              <a:buChar char="•"/>
            </a:pPr>
            <a:r>
              <a:rPr lang="en-US" sz="2800" dirty="0">
                <a:solidFill>
                  <a:schemeClr val="bg1"/>
                </a:solidFill>
                <a:latin typeface="Calibri"/>
                <a:ea typeface="Calibri"/>
                <a:cs typeface="Arial"/>
              </a:rPr>
              <a:t>Phase III: ERD and normalization</a:t>
            </a:r>
          </a:p>
          <a:p>
            <a:pPr marL="285750" indent="-285750">
              <a:spcBef>
                <a:spcPct val="20000"/>
              </a:spcBef>
              <a:spcAft>
                <a:spcPts val="600"/>
              </a:spcAft>
              <a:buFont typeface="Arial,Sans-Serif"/>
              <a:buChar char="•"/>
            </a:pPr>
            <a:r>
              <a:rPr lang="en-US" sz="2800" dirty="0">
                <a:solidFill>
                  <a:schemeClr val="bg1"/>
                </a:solidFill>
                <a:latin typeface="Calibri"/>
                <a:ea typeface="Calibri"/>
                <a:cs typeface="Arial"/>
              </a:rPr>
              <a:t>Phase IV–V: DB creation, tables, sample data</a:t>
            </a:r>
          </a:p>
          <a:p>
            <a:pPr marL="285750" indent="-285750">
              <a:spcBef>
                <a:spcPct val="20000"/>
              </a:spcBef>
              <a:spcAft>
                <a:spcPts val="600"/>
              </a:spcAft>
              <a:buFont typeface="Arial,Sans-Serif"/>
              <a:buChar char="•"/>
            </a:pPr>
            <a:r>
              <a:rPr lang="en-US" sz="2800" dirty="0">
                <a:solidFill>
                  <a:schemeClr val="bg1"/>
                </a:solidFill>
                <a:latin typeface="Calibri"/>
                <a:ea typeface="Calibri"/>
                <a:cs typeface="Arial"/>
              </a:rPr>
              <a:t>Phase VI–VII: PL/SQL logic, packages, triggers, auditing</a:t>
            </a:r>
            <a:endParaRPr lang="en-US" sz="2800" dirty="0">
              <a:solidFill>
                <a:schemeClr val="bg1"/>
              </a:solidFill>
              <a:latin typeface="Calibri"/>
            </a:endParaRPr>
          </a:p>
        </p:txBody>
      </p:sp>
      <p:pic>
        <p:nvPicPr>
          <p:cNvPr id="18" name="Picture 17" descr="A diagram of a product&#10;&#10;AI-generated content may be incorrect.">
            <a:extLst>
              <a:ext uri="{FF2B5EF4-FFF2-40B4-BE49-F238E27FC236}">
                <a16:creationId xmlns:a16="http://schemas.microsoft.com/office/drawing/2014/main" id="{5A6BE721-84C3-C4AA-C647-BBCF8E29F7F0}"/>
              </a:ext>
            </a:extLst>
          </p:cNvPr>
          <p:cNvPicPr>
            <a:picLocks noChangeAspect="1"/>
          </p:cNvPicPr>
          <p:nvPr/>
        </p:nvPicPr>
        <p:blipFill>
          <a:blip r:embed="rId6"/>
          <a:stretch>
            <a:fillRect/>
          </a:stretch>
        </p:blipFill>
        <p:spPr>
          <a:xfrm>
            <a:off x="8911492" y="2346"/>
            <a:ext cx="9353122" cy="10265248"/>
          </a:xfrm>
          <a:prstGeom prst="rect">
            <a:avLst/>
          </a:prstGeom>
        </p:spPr>
      </p:pic>
      <p:sp>
        <p:nvSpPr>
          <p:cNvPr id="19" name="TextBox 18">
            <a:extLst>
              <a:ext uri="{FF2B5EF4-FFF2-40B4-BE49-F238E27FC236}">
                <a16:creationId xmlns:a16="http://schemas.microsoft.com/office/drawing/2014/main" id="{EB6D2129-E66A-6BD1-D07D-525A027EF44D}"/>
              </a:ext>
            </a:extLst>
          </p:cNvPr>
          <p:cNvSpPr txBox="1"/>
          <p:nvPr/>
        </p:nvSpPr>
        <p:spPr>
          <a:xfrm>
            <a:off x="1826270" y="7971009"/>
            <a:ext cx="450586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dirty="0">
                <a:solidFill>
                  <a:schemeClr val="bg1">
                    <a:lumMod val="85000"/>
                  </a:schemeClr>
                </a:solidFill>
                <a:latin typeface="Calibri"/>
                <a:ea typeface="Calibri"/>
                <a:cs typeface="Calibri"/>
              </a:rPr>
              <a:t>Swimlane Diagram: </a:t>
            </a:r>
            <a:endParaRPr lang="en-US" sz="2400" b="1" dirty="0">
              <a:solidFill>
                <a:schemeClr val="bg1">
                  <a:lumMod val="85000"/>
                </a:schemeClr>
              </a:solidFill>
              <a:latin typeface="Calibri"/>
              <a:ea typeface="Calibri"/>
              <a:cs typeface="Calibri"/>
            </a:endParaRPr>
          </a:p>
          <a:p>
            <a:r>
              <a:rPr lang="en-US" sz="2400" b="1" dirty="0">
                <a:solidFill>
                  <a:schemeClr val="bg1">
                    <a:lumMod val="85000"/>
                  </a:schemeClr>
                </a:solidFill>
                <a:latin typeface="Calibri"/>
                <a:ea typeface="Calibri"/>
                <a:cs typeface="Calibri"/>
              </a:rPr>
              <a:t>shows the inventory management process, where a manager monitors stock levels, records sales, and receives alerts when stock falls below a</a:t>
            </a:r>
            <a:r>
              <a:rPr lang="en-US" sz="1100" dirty="0">
                <a:solidFill>
                  <a:schemeClr val="bg1">
                    <a:lumMod val="85000"/>
                  </a:schemeClr>
                </a:solidFill>
                <a:latin typeface="Corbel"/>
                <a:ea typeface="Calibri"/>
                <a:cs typeface="Calibri"/>
              </a:rPr>
              <a:t> </a:t>
            </a:r>
            <a:r>
              <a:rPr lang="en-US" sz="2400" b="1" dirty="0">
                <a:solidFill>
                  <a:schemeClr val="bg1">
                    <a:lumMod val="85000"/>
                  </a:schemeClr>
                </a:solidFill>
                <a:latin typeface="Calibri"/>
                <a:ea typeface="Calibri"/>
                <a:cs typeface="Calibri"/>
              </a:rPr>
              <a:t>threshold.</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006059" y="383122"/>
            <a:ext cx="10359794" cy="9113770"/>
          </a:xfrm>
          <a:custGeom>
            <a:avLst/>
            <a:gdLst/>
            <a:ahLst/>
            <a:cxnLst/>
            <a:rect l="l" t="t" r="r" b="b"/>
            <a:pathLst>
              <a:path w="19589092" h="15920590">
                <a:moveTo>
                  <a:pt x="0" y="0"/>
                </a:moveTo>
                <a:lnTo>
                  <a:pt x="19589093" y="0"/>
                </a:lnTo>
                <a:lnTo>
                  <a:pt x="19589093" y="15920590"/>
                </a:lnTo>
                <a:lnTo>
                  <a:pt x="0" y="15920590"/>
                </a:lnTo>
                <a:lnTo>
                  <a:pt x="0"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2016855" y="1949729"/>
            <a:ext cx="5580288" cy="7291706"/>
          </a:xfrm>
          <a:custGeom>
            <a:avLst/>
            <a:gdLst/>
            <a:ahLst/>
            <a:cxnLst/>
            <a:rect l="l" t="t" r="r" b="b"/>
            <a:pathLst>
              <a:path w="7132720" h="11164258">
                <a:moveTo>
                  <a:pt x="7132721" y="0"/>
                </a:moveTo>
                <a:lnTo>
                  <a:pt x="0" y="0"/>
                </a:lnTo>
                <a:lnTo>
                  <a:pt x="0" y="11164258"/>
                </a:lnTo>
                <a:lnTo>
                  <a:pt x="7132721" y="11164258"/>
                </a:lnTo>
                <a:lnTo>
                  <a:pt x="7132721"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8867950" y="122972"/>
            <a:ext cx="526827" cy="524503"/>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20</a:t>
            </a:r>
          </a:p>
          <a:p>
            <a:pPr algn="r">
              <a:lnSpc>
                <a:spcPts val="2026"/>
              </a:lnSpc>
            </a:pPr>
            <a:r>
              <a:rPr lang="en-US" sz="2350" dirty="0">
                <a:solidFill>
                  <a:srgbClr val="FFFFFF"/>
                </a:solidFill>
                <a:latin typeface="Helvetica World"/>
                <a:ea typeface="Helvetica World"/>
                <a:cs typeface="Helvetica World"/>
                <a:sym typeface="Helvetica World"/>
              </a:rPr>
              <a:t>25</a:t>
            </a:r>
            <a:endParaRPr lang="en-US" sz="2350" dirty="0">
              <a:solidFill>
                <a:srgbClr val="FFFFFF"/>
              </a:solidFill>
              <a:latin typeface="Helvetica World"/>
              <a:ea typeface="Helvetica World"/>
              <a:cs typeface="Helvetica World"/>
            </a:endParaRPr>
          </a:p>
        </p:txBody>
      </p:sp>
      <p:sp>
        <p:nvSpPr>
          <p:cNvPr id="6" name="TextBox 6"/>
          <p:cNvSpPr txBox="1"/>
          <p:nvPr/>
        </p:nvSpPr>
        <p:spPr>
          <a:xfrm>
            <a:off x="8919130" y="9989621"/>
            <a:ext cx="526827" cy="292261"/>
          </a:xfrm>
          <a:prstGeom prst="rect">
            <a:avLst/>
          </a:prstGeom>
        </p:spPr>
        <p:txBody>
          <a:bodyPr lIns="0" tIns="0" rIns="0" bIns="0" rtlCol="0" anchor="t">
            <a:spAutoFit/>
          </a:bodyPr>
          <a:lstStyle/>
          <a:p>
            <a:pPr algn="r">
              <a:lnSpc>
                <a:spcPts val="2026"/>
              </a:lnSpc>
            </a:pPr>
            <a:r>
              <a:rPr lang="en-US" sz="2356">
                <a:solidFill>
                  <a:srgbClr val="FFFFFF"/>
                </a:solidFill>
                <a:latin typeface="Helvetica World"/>
                <a:ea typeface="Helvetica World"/>
                <a:cs typeface="Helvetica World"/>
                <a:sym typeface="Helvetica World"/>
              </a:rPr>
              <a:t>05</a:t>
            </a:r>
          </a:p>
        </p:txBody>
      </p:sp>
      <p:sp>
        <p:nvSpPr>
          <p:cNvPr id="9" name="TextBox 9"/>
          <p:cNvSpPr txBox="1"/>
          <p:nvPr/>
        </p:nvSpPr>
        <p:spPr>
          <a:xfrm>
            <a:off x="1976172" y="380900"/>
            <a:ext cx="4962010" cy="859210"/>
          </a:xfrm>
          <a:prstGeom prst="rect">
            <a:avLst/>
          </a:prstGeom>
        </p:spPr>
        <p:txBody>
          <a:bodyPr wrap="square" lIns="0" tIns="0" rIns="0" bIns="0" rtlCol="0" anchor="t">
            <a:spAutoFit/>
          </a:bodyPr>
          <a:lstStyle/>
          <a:p>
            <a:pPr algn="just">
              <a:lnSpc>
                <a:spcPts val="6682"/>
              </a:lnSpc>
            </a:pPr>
            <a:r>
              <a:rPr lang="en-US" sz="6000" dirty="0">
                <a:solidFill>
                  <a:srgbClr val="FFFFFF"/>
                </a:solidFill>
                <a:latin typeface="Helvetica World"/>
                <a:ea typeface="Helvetica World"/>
                <a:cs typeface="Helvetica World"/>
                <a:sym typeface="Helvetica World"/>
              </a:rPr>
              <a:t>ERD-Diagram </a:t>
            </a:r>
            <a:endParaRPr lang="en-US" sz="6000" dirty="0">
              <a:solidFill>
                <a:srgbClr val="FFFFFF"/>
              </a:solidFill>
              <a:latin typeface="Helvetica World"/>
              <a:ea typeface="Helvetica World"/>
              <a:cs typeface="Helvetica World"/>
            </a:endParaRPr>
          </a:p>
        </p:txBody>
      </p:sp>
      <p:sp>
        <p:nvSpPr>
          <p:cNvPr id="16" name="TextBox 15">
            <a:extLst>
              <a:ext uri="{FF2B5EF4-FFF2-40B4-BE49-F238E27FC236}">
                <a16:creationId xmlns:a16="http://schemas.microsoft.com/office/drawing/2014/main" id="{00229267-B66D-507D-3248-463319DD680F}"/>
              </a:ext>
            </a:extLst>
          </p:cNvPr>
          <p:cNvSpPr txBox="1"/>
          <p:nvPr/>
        </p:nvSpPr>
        <p:spPr>
          <a:xfrm>
            <a:off x="10463469" y="384332"/>
            <a:ext cx="815646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Helvetica World"/>
                <a:ea typeface="Helvetica World"/>
                <a:cs typeface="Helvetica World"/>
              </a:rPr>
              <a:t>Window Functions</a:t>
            </a:r>
            <a:endParaRPr lang="en-US" dirty="0"/>
          </a:p>
        </p:txBody>
      </p:sp>
      <p:pic>
        <p:nvPicPr>
          <p:cNvPr id="17" name="Picture 16">
            <a:extLst>
              <a:ext uri="{FF2B5EF4-FFF2-40B4-BE49-F238E27FC236}">
                <a16:creationId xmlns:a16="http://schemas.microsoft.com/office/drawing/2014/main" id="{7A6DEA0C-4E0A-7144-2A12-72D3CAF49586}"/>
              </a:ext>
            </a:extLst>
          </p:cNvPr>
          <p:cNvPicPr>
            <a:picLocks noChangeAspect="1"/>
          </p:cNvPicPr>
          <p:nvPr/>
        </p:nvPicPr>
        <p:blipFill>
          <a:blip r:embed="rId6"/>
          <a:stretch>
            <a:fillRect/>
          </a:stretch>
        </p:blipFill>
        <p:spPr>
          <a:xfrm>
            <a:off x="5047" y="1946726"/>
            <a:ext cx="8912131" cy="6188833"/>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13B25572-6057-A8D9-CD29-A5FFA1D40D1C}"/>
              </a:ext>
            </a:extLst>
          </p:cNvPr>
          <p:cNvPicPr>
            <a:picLocks noChangeAspect="1"/>
          </p:cNvPicPr>
          <p:nvPr/>
        </p:nvPicPr>
        <p:blipFill>
          <a:blip r:embed="rId7"/>
          <a:stretch>
            <a:fillRect/>
          </a:stretch>
        </p:blipFill>
        <p:spPr>
          <a:xfrm>
            <a:off x="9390015" y="1944522"/>
            <a:ext cx="8890806" cy="6193240"/>
          </a:xfrm>
          <a:prstGeom prst="rect">
            <a:avLst/>
          </a:prstGeom>
        </p:spPr>
      </p:pic>
      <p:sp>
        <p:nvSpPr>
          <p:cNvPr id="19" name="TextBox 18">
            <a:extLst>
              <a:ext uri="{FF2B5EF4-FFF2-40B4-BE49-F238E27FC236}">
                <a16:creationId xmlns:a16="http://schemas.microsoft.com/office/drawing/2014/main" id="{820F6C9D-1EB1-E1A5-8494-85024EF4759B}"/>
              </a:ext>
            </a:extLst>
          </p:cNvPr>
          <p:cNvSpPr txBox="1"/>
          <p:nvPr/>
        </p:nvSpPr>
        <p:spPr>
          <a:xfrm>
            <a:off x="311" y="8423079"/>
            <a:ext cx="763666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Calibri"/>
                <a:ea typeface="Calibri"/>
                <a:cs typeface="Calibri"/>
              </a:rPr>
              <a:t>Depicts the database structure for a supplier-product-sales system, with tables for suppliers, products, their relationships, and sales transactions</a:t>
            </a:r>
          </a:p>
        </p:txBody>
      </p:sp>
      <p:sp>
        <p:nvSpPr>
          <p:cNvPr id="20" name="TextBox 19">
            <a:extLst>
              <a:ext uri="{FF2B5EF4-FFF2-40B4-BE49-F238E27FC236}">
                <a16:creationId xmlns:a16="http://schemas.microsoft.com/office/drawing/2014/main" id="{C8913BE9-3121-EB69-488A-52434C26C122}"/>
              </a:ext>
            </a:extLst>
          </p:cNvPr>
          <p:cNvSpPr txBox="1"/>
          <p:nvPr/>
        </p:nvSpPr>
        <p:spPr>
          <a:xfrm>
            <a:off x="9455466" y="8243751"/>
            <a:ext cx="883251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latin typeface="Calibri"/>
                <a:ea typeface="Calibri"/>
                <a:cs typeface="Calibri"/>
              </a:rPr>
              <a:t>This query calculates the total quantity sold for each product by using a window function to sum all quantities within each product partition. It returns each product ID along with the cumulative total of quantities sold for that specific product across all sales records.</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362111" y="1079684"/>
            <a:ext cx="4334929" cy="7837617"/>
          </a:xfrm>
          <a:custGeom>
            <a:avLst/>
            <a:gdLst/>
            <a:ahLst/>
            <a:cxnLst/>
            <a:rect l="l" t="t" r="r" b="b"/>
            <a:pathLst>
              <a:path w="7132720" h="11164258">
                <a:moveTo>
                  <a:pt x="0" y="0"/>
                </a:moveTo>
                <a:lnTo>
                  <a:pt x="7132721" y="0"/>
                </a:lnTo>
                <a:lnTo>
                  <a:pt x="7132721" y="11164258"/>
                </a:lnTo>
                <a:lnTo>
                  <a:pt x="0" y="11164258"/>
                </a:lnTo>
                <a:lnTo>
                  <a:pt x="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5251703" y="6585"/>
            <a:ext cx="12492257" cy="7817233"/>
          </a:xfrm>
          <a:custGeom>
            <a:avLst/>
            <a:gdLst/>
            <a:ahLst/>
            <a:cxnLst/>
            <a:rect l="l" t="t" r="r" b="b"/>
            <a:pathLst>
              <a:path w="19589092" h="15920590">
                <a:moveTo>
                  <a:pt x="19589092" y="0"/>
                </a:moveTo>
                <a:lnTo>
                  <a:pt x="0" y="0"/>
                </a:lnTo>
                <a:lnTo>
                  <a:pt x="0" y="15920590"/>
                </a:lnTo>
                <a:lnTo>
                  <a:pt x="19589092" y="15920590"/>
                </a:lnTo>
                <a:lnTo>
                  <a:pt x="19589092"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7210145" y="447106"/>
            <a:ext cx="526827" cy="524503"/>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20</a:t>
            </a:r>
          </a:p>
          <a:p>
            <a:pPr algn="r">
              <a:lnSpc>
                <a:spcPts val="2026"/>
              </a:lnSpc>
            </a:pPr>
            <a:r>
              <a:rPr lang="en-US" sz="2350" dirty="0">
                <a:solidFill>
                  <a:srgbClr val="FFFFFF"/>
                </a:solidFill>
                <a:latin typeface="Helvetica World"/>
                <a:ea typeface="Helvetica World"/>
                <a:cs typeface="Helvetica World"/>
                <a:sym typeface="Helvetica World"/>
              </a:rPr>
              <a:t>25</a:t>
            </a:r>
            <a:endParaRPr lang="en-US" sz="2350" dirty="0">
              <a:solidFill>
                <a:srgbClr val="FFFFFF"/>
              </a:solidFill>
              <a:latin typeface="Helvetica World"/>
              <a:ea typeface="Helvetica World"/>
              <a:cs typeface="Helvetica World"/>
            </a:endParaRPr>
          </a:p>
        </p:txBody>
      </p:sp>
      <p:sp>
        <p:nvSpPr>
          <p:cNvPr id="6" name="TextBox 6"/>
          <p:cNvSpPr txBox="1"/>
          <p:nvPr/>
        </p:nvSpPr>
        <p:spPr>
          <a:xfrm>
            <a:off x="576936" y="572666"/>
            <a:ext cx="526827" cy="292261"/>
          </a:xfrm>
          <a:prstGeom prst="rect">
            <a:avLst/>
          </a:prstGeom>
        </p:spPr>
        <p:txBody>
          <a:bodyPr lIns="0" tIns="0" rIns="0" bIns="0" rtlCol="0" anchor="t">
            <a:spAutoFit/>
          </a:bodyPr>
          <a:lstStyle/>
          <a:p>
            <a:pPr algn="r">
              <a:lnSpc>
                <a:spcPts val="2026"/>
              </a:lnSpc>
            </a:pPr>
            <a:r>
              <a:rPr lang="en-US" sz="2356">
                <a:solidFill>
                  <a:srgbClr val="FFFFFF"/>
                </a:solidFill>
                <a:latin typeface="Helvetica World"/>
                <a:ea typeface="Helvetica World"/>
                <a:cs typeface="Helvetica World"/>
                <a:sym typeface="Helvetica World"/>
              </a:rPr>
              <a:t>06</a:t>
            </a:r>
          </a:p>
        </p:txBody>
      </p:sp>
      <p:sp>
        <p:nvSpPr>
          <p:cNvPr id="9" name="TextBox 9"/>
          <p:cNvSpPr txBox="1"/>
          <p:nvPr/>
        </p:nvSpPr>
        <p:spPr>
          <a:xfrm>
            <a:off x="2547013" y="867594"/>
            <a:ext cx="13883466" cy="1012906"/>
          </a:xfrm>
          <a:prstGeom prst="rect">
            <a:avLst/>
          </a:prstGeom>
        </p:spPr>
        <p:txBody>
          <a:bodyPr wrap="square" lIns="0" tIns="0" rIns="0" bIns="0" rtlCol="0" anchor="t">
            <a:spAutoFit/>
          </a:bodyPr>
          <a:lstStyle/>
          <a:p>
            <a:pPr algn="just">
              <a:lnSpc>
                <a:spcPts val="7556"/>
              </a:lnSpc>
            </a:pPr>
            <a:r>
              <a:rPr lang="en-US" sz="8750" dirty="0">
                <a:solidFill>
                  <a:srgbClr val="FFFFFF"/>
                </a:solidFill>
                <a:latin typeface="Helvetica World"/>
                <a:ea typeface="Helvetica World"/>
                <a:cs typeface="Helvetica World"/>
                <a:sym typeface="Helvetica World"/>
              </a:rPr>
              <a:t>Oracle Enterprise Manager</a:t>
            </a:r>
            <a:endParaRPr lang="en-US" sz="8750" dirty="0">
              <a:solidFill>
                <a:srgbClr val="FFFFFF"/>
              </a:solidFill>
              <a:latin typeface="Helvetica World"/>
              <a:ea typeface="Helvetica World"/>
              <a:cs typeface="Helvetica World"/>
            </a:endParaRPr>
          </a:p>
        </p:txBody>
      </p:sp>
      <p:pic>
        <p:nvPicPr>
          <p:cNvPr id="14" name="Picture 13" descr="A screenshot of a computer&#10;&#10;AI-generated content may be incorrect.">
            <a:extLst>
              <a:ext uri="{FF2B5EF4-FFF2-40B4-BE49-F238E27FC236}">
                <a16:creationId xmlns:a16="http://schemas.microsoft.com/office/drawing/2014/main" id="{D527E719-5EF1-0334-B54A-BB34C03AB510}"/>
              </a:ext>
            </a:extLst>
          </p:cNvPr>
          <p:cNvPicPr>
            <a:picLocks noChangeAspect="1"/>
          </p:cNvPicPr>
          <p:nvPr/>
        </p:nvPicPr>
        <p:blipFill>
          <a:blip r:embed="rId6"/>
          <a:stretch>
            <a:fillRect/>
          </a:stretch>
        </p:blipFill>
        <p:spPr>
          <a:xfrm>
            <a:off x="-640" y="1869671"/>
            <a:ext cx="18289278" cy="84242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05" y="2379108"/>
            <a:ext cx="8670884" cy="7902531"/>
          </a:xfrm>
          <a:custGeom>
            <a:avLst/>
            <a:gdLst/>
            <a:ahLst/>
            <a:cxnLst/>
            <a:rect l="l" t="t" r="r" b="b"/>
            <a:pathLst>
              <a:path w="19589092" h="15920590">
                <a:moveTo>
                  <a:pt x="0" y="0"/>
                </a:moveTo>
                <a:lnTo>
                  <a:pt x="19589093" y="0"/>
                </a:lnTo>
                <a:lnTo>
                  <a:pt x="19589093" y="15920590"/>
                </a:lnTo>
                <a:lnTo>
                  <a:pt x="0" y="15920590"/>
                </a:lnTo>
                <a:lnTo>
                  <a:pt x="0"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sp>
      <p:sp>
        <p:nvSpPr>
          <p:cNvPr id="4" name="Freeform 4"/>
          <p:cNvSpPr/>
          <p:nvPr/>
        </p:nvSpPr>
        <p:spPr>
          <a:xfrm flipH="1">
            <a:off x="12797036" y="2052087"/>
            <a:ext cx="4198452" cy="7189348"/>
          </a:xfrm>
          <a:custGeom>
            <a:avLst/>
            <a:gdLst/>
            <a:ahLst/>
            <a:cxnLst/>
            <a:rect l="l" t="t" r="r" b="b"/>
            <a:pathLst>
              <a:path w="7132720" h="11164258">
                <a:moveTo>
                  <a:pt x="7132721" y="0"/>
                </a:moveTo>
                <a:lnTo>
                  <a:pt x="0" y="0"/>
                </a:lnTo>
                <a:lnTo>
                  <a:pt x="0" y="11164258"/>
                </a:lnTo>
                <a:lnTo>
                  <a:pt x="7132721" y="11164258"/>
                </a:lnTo>
                <a:lnTo>
                  <a:pt x="7132721" y="0"/>
                </a:lnTo>
                <a:close/>
              </a:path>
            </a:pathLst>
          </a:custGeom>
          <a:blipFill>
            <a:blip r:embed="rId4">
              <a:alphaModFix amt="21999"/>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8885011" y="3554"/>
            <a:ext cx="526827" cy="524503"/>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20</a:t>
            </a:r>
          </a:p>
          <a:p>
            <a:pPr algn="r">
              <a:lnSpc>
                <a:spcPts val="2026"/>
              </a:lnSpc>
            </a:pPr>
            <a:r>
              <a:rPr lang="en-US" sz="2350" dirty="0">
                <a:solidFill>
                  <a:srgbClr val="FFFFFF"/>
                </a:solidFill>
                <a:latin typeface="Helvetica World"/>
                <a:ea typeface="Helvetica World"/>
                <a:cs typeface="Helvetica World"/>
                <a:sym typeface="Helvetica World"/>
              </a:rPr>
              <a:t>25</a:t>
            </a:r>
            <a:endParaRPr lang="en-US" sz="2350" dirty="0">
              <a:solidFill>
                <a:srgbClr val="FFFFFF"/>
              </a:solidFill>
              <a:latin typeface="Helvetica World"/>
              <a:ea typeface="Helvetica World"/>
              <a:cs typeface="Helvetica World"/>
            </a:endParaRPr>
          </a:p>
        </p:txBody>
      </p:sp>
      <p:sp>
        <p:nvSpPr>
          <p:cNvPr id="6" name="TextBox 6"/>
          <p:cNvSpPr txBox="1"/>
          <p:nvPr/>
        </p:nvSpPr>
        <p:spPr>
          <a:xfrm>
            <a:off x="8885011" y="9648427"/>
            <a:ext cx="526827" cy="268022"/>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07</a:t>
            </a:r>
            <a:endParaRPr lang="en-US" sz="2356" dirty="0">
              <a:solidFill>
                <a:srgbClr val="FFFFFF"/>
              </a:solidFill>
              <a:latin typeface="Helvetica World"/>
              <a:ea typeface="Helvetica World"/>
              <a:cs typeface="Helvetica World"/>
              <a:sym typeface="Helvetica World"/>
            </a:endParaRPr>
          </a:p>
        </p:txBody>
      </p:sp>
      <p:sp>
        <p:nvSpPr>
          <p:cNvPr id="16" name="TextBox 15">
            <a:extLst>
              <a:ext uri="{FF2B5EF4-FFF2-40B4-BE49-F238E27FC236}">
                <a16:creationId xmlns:a16="http://schemas.microsoft.com/office/drawing/2014/main" id="{3BBA1878-4313-6CF1-16E2-9F830E677D55}"/>
              </a:ext>
            </a:extLst>
          </p:cNvPr>
          <p:cNvSpPr txBox="1"/>
          <p:nvPr/>
        </p:nvSpPr>
        <p:spPr>
          <a:xfrm>
            <a:off x="10788941" y="265041"/>
            <a:ext cx="824169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rgbClr val="FFFFFF"/>
                </a:solidFill>
                <a:latin typeface="Helvetica World"/>
                <a:ea typeface="Helvetica World"/>
                <a:cs typeface="Helvetica World"/>
              </a:rPr>
              <a:t>PL/SQL Triggers</a:t>
            </a:r>
            <a:endParaRPr lang="en-US" dirty="0"/>
          </a:p>
        </p:txBody>
      </p:sp>
      <p:sp>
        <p:nvSpPr>
          <p:cNvPr id="17" name="TextBox 16">
            <a:extLst>
              <a:ext uri="{FF2B5EF4-FFF2-40B4-BE49-F238E27FC236}">
                <a16:creationId xmlns:a16="http://schemas.microsoft.com/office/drawing/2014/main" id="{C20C9FBB-E13D-27F1-78B1-32AF8A02E0A1}"/>
              </a:ext>
            </a:extLst>
          </p:cNvPr>
          <p:cNvSpPr txBox="1"/>
          <p:nvPr/>
        </p:nvSpPr>
        <p:spPr>
          <a:xfrm>
            <a:off x="1116625" y="268020"/>
            <a:ext cx="1022933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chemeClr val="bg1"/>
                </a:solidFill>
                <a:latin typeface="Helvetica World"/>
                <a:ea typeface="Calibri"/>
                <a:cs typeface="Calibri"/>
              </a:rPr>
              <a:t>PL/SQL Procedures</a:t>
            </a:r>
            <a:endParaRPr lang="en-US" sz="6000" dirty="0">
              <a:solidFill>
                <a:schemeClr val="bg1"/>
              </a:solidFill>
              <a:latin typeface="Helvetica World"/>
            </a:endParaRPr>
          </a:p>
        </p:txBody>
      </p:sp>
      <p:pic>
        <p:nvPicPr>
          <p:cNvPr id="18" name="Picture 17" descr="A screenshot of a computer&#10;&#10;AI-generated content may be incorrect.">
            <a:extLst>
              <a:ext uri="{FF2B5EF4-FFF2-40B4-BE49-F238E27FC236}">
                <a16:creationId xmlns:a16="http://schemas.microsoft.com/office/drawing/2014/main" id="{00E3E641-F8B0-E5E4-F580-8D5376000DC9}"/>
              </a:ext>
            </a:extLst>
          </p:cNvPr>
          <p:cNvPicPr>
            <a:picLocks noChangeAspect="1"/>
          </p:cNvPicPr>
          <p:nvPr/>
        </p:nvPicPr>
        <p:blipFill>
          <a:blip r:embed="rId6"/>
          <a:stretch>
            <a:fillRect/>
          </a:stretch>
        </p:blipFill>
        <p:spPr>
          <a:xfrm>
            <a:off x="14238" y="2579000"/>
            <a:ext cx="8899976" cy="5603422"/>
          </a:xfrm>
          <a:prstGeom prst="rect">
            <a:avLst/>
          </a:prstGeom>
        </p:spPr>
      </p:pic>
      <p:pic>
        <p:nvPicPr>
          <p:cNvPr id="3" name="Picture 2" descr="A screenshot of a computer program&#10;&#10;AI-generated content may be incorrect.">
            <a:extLst>
              <a:ext uri="{FF2B5EF4-FFF2-40B4-BE49-F238E27FC236}">
                <a16:creationId xmlns:a16="http://schemas.microsoft.com/office/drawing/2014/main" id="{8E4CCB7A-C6A9-E134-536C-BD2F200CECC5}"/>
              </a:ext>
            </a:extLst>
          </p:cNvPr>
          <p:cNvPicPr>
            <a:picLocks noChangeAspect="1"/>
          </p:cNvPicPr>
          <p:nvPr/>
        </p:nvPicPr>
        <p:blipFill>
          <a:blip r:embed="rId7"/>
          <a:stretch>
            <a:fillRect/>
          </a:stretch>
        </p:blipFill>
        <p:spPr>
          <a:xfrm>
            <a:off x="9600973" y="2575606"/>
            <a:ext cx="8592911" cy="5680073"/>
          </a:xfrm>
          <a:prstGeom prst="rect">
            <a:avLst/>
          </a:prstGeom>
        </p:spPr>
      </p:pic>
      <p:sp>
        <p:nvSpPr>
          <p:cNvPr id="7" name="TextBox 6">
            <a:extLst>
              <a:ext uri="{FF2B5EF4-FFF2-40B4-BE49-F238E27FC236}">
                <a16:creationId xmlns:a16="http://schemas.microsoft.com/office/drawing/2014/main" id="{BE385697-C99B-B303-F1EC-BF3198D4B353}"/>
              </a:ext>
            </a:extLst>
          </p:cNvPr>
          <p:cNvSpPr txBox="1"/>
          <p:nvPr/>
        </p:nvSpPr>
        <p:spPr>
          <a:xfrm>
            <a:off x="4030" y="8268068"/>
            <a:ext cx="704040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Calibri"/>
                <a:ea typeface="Calibri"/>
                <a:cs typeface="Calibri"/>
              </a:rPr>
              <a:t>This Oracle stored procedure takes a product ID as input, retrieves the corresponding quantity from the Products table, and outputs it with a "Stock: " label using DBMS_OUTPUT. It includes complete exception handling that displays "Product not found" if no matching product exists, or "Unexpected error" with the SQL error message for any other exceptions</a:t>
            </a:r>
            <a:r>
              <a:rPr lang="en-US" sz="2000" dirty="0">
                <a:latin typeface="Corbel"/>
              </a:rPr>
              <a:t>.</a:t>
            </a:r>
            <a:endParaRPr lang="en-US" dirty="0"/>
          </a:p>
        </p:txBody>
      </p:sp>
      <p:sp>
        <p:nvSpPr>
          <p:cNvPr id="8" name="TextBox 7">
            <a:extLst>
              <a:ext uri="{FF2B5EF4-FFF2-40B4-BE49-F238E27FC236}">
                <a16:creationId xmlns:a16="http://schemas.microsoft.com/office/drawing/2014/main" id="{A1F901EB-184F-B5A6-6009-360ECA026607}"/>
              </a:ext>
            </a:extLst>
          </p:cNvPr>
          <p:cNvSpPr txBox="1"/>
          <p:nvPr/>
        </p:nvSpPr>
        <p:spPr>
          <a:xfrm>
            <a:off x="9593903" y="8354551"/>
            <a:ext cx="814127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Calibri"/>
                <a:ea typeface="Calibri"/>
                <a:cs typeface="Calibri"/>
              </a:rPr>
              <a:t>This Oracle trigger automatically executes before any INSERT, UPDATE, or DELETE operation on the Products table and captures audit information including today's date and whether it's a holiday by querying a holiday calendar table. It appears to be setting up an audit trail to track when product changes occur and whether those changes happened on business days or holidays</a:t>
            </a:r>
            <a:endParaRPr lang="en-US" dirty="0">
              <a:solidFill>
                <a:schemeClr val="bg1"/>
              </a:solidFill>
              <a:latin typeface="Calibri"/>
              <a:ea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a:extLst>
            <a:ext uri="{FF2B5EF4-FFF2-40B4-BE49-F238E27FC236}">
              <a16:creationId xmlns:a16="http://schemas.microsoft.com/office/drawing/2014/main" id="{D072B6F5-028F-BBD9-C385-6BCC331B9AE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E1DF94-9F17-BC40-D746-8A32C646C653}"/>
              </a:ext>
            </a:extLst>
          </p:cNvPr>
          <p:cNvSpPr/>
          <p:nvPr/>
        </p:nvSpPr>
        <p:spPr>
          <a:xfrm flipH="1">
            <a:off x="12452839" y="1085370"/>
            <a:ext cx="5372863" cy="8079974"/>
          </a:xfrm>
          <a:custGeom>
            <a:avLst/>
            <a:gdLst/>
            <a:ahLst/>
            <a:cxnLst/>
            <a:rect l="l" t="t" r="r" b="b"/>
            <a:pathLst>
              <a:path w="7132720" h="11164258">
                <a:moveTo>
                  <a:pt x="7132720" y="0"/>
                </a:moveTo>
                <a:lnTo>
                  <a:pt x="0" y="0"/>
                </a:lnTo>
                <a:lnTo>
                  <a:pt x="0" y="11164258"/>
                </a:lnTo>
                <a:lnTo>
                  <a:pt x="7132720" y="11164258"/>
                </a:lnTo>
                <a:lnTo>
                  <a:pt x="713272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BB9DF679-7AE5-1EE7-9462-EE2F3D69D0A0}"/>
              </a:ext>
            </a:extLst>
          </p:cNvPr>
          <p:cNvSpPr/>
          <p:nvPr/>
        </p:nvSpPr>
        <p:spPr>
          <a:xfrm flipH="1">
            <a:off x="9726322" y="585402"/>
            <a:ext cx="7850664" cy="9117020"/>
          </a:xfrm>
          <a:custGeom>
            <a:avLst/>
            <a:gdLst/>
            <a:ahLst/>
            <a:cxnLst/>
            <a:rect l="l" t="t" r="r" b="b"/>
            <a:pathLst>
              <a:path w="19589092" h="15920590">
                <a:moveTo>
                  <a:pt x="19589092" y="0"/>
                </a:moveTo>
                <a:lnTo>
                  <a:pt x="0" y="0"/>
                </a:lnTo>
                <a:lnTo>
                  <a:pt x="0" y="15920590"/>
                </a:lnTo>
                <a:lnTo>
                  <a:pt x="19589092" y="15920590"/>
                </a:lnTo>
                <a:lnTo>
                  <a:pt x="19589092"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904A7EEE-C15D-BA36-2EC4-C31B48A58DBD}"/>
              </a:ext>
            </a:extLst>
          </p:cNvPr>
          <p:cNvSpPr/>
          <p:nvPr/>
        </p:nvSpPr>
        <p:spPr>
          <a:xfrm>
            <a:off x="3441" y="476545"/>
            <a:ext cx="8884808" cy="8482019"/>
          </a:xfrm>
          <a:custGeom>
            <a:avLst/>
            <a:gdLst/>
            <a:ahLst/>
            <a:cxnLst/>
            <a:rect l="l" t="t" r="r" b="b"/>
            <a:pathLst>
              <a:path w="19589092" h="15920590">
                <a:moveTo>
                  <a:pt x="0" y="0"/>
                </a:moveTo>
                <a:lnTo>
                  <a:pt x="19589092" y="0"/>
                </a:lnTo>
                <a:lnTo>
                  <a:pt x="19589092" y="15920590"/>
                </a:lnTo>
                <a:lnTo>
                  <a:pt x="0" y="15920590"/>
                </a:lnTo>
                <a:lnTo>
                  <a:pt x="0"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6" name="TextBox 6">
            <a:extLst>
              <a:ext uri="{FF2B5EF4-FFF2-40B4-BE49-F238E27FC236}">
                <a16:creationId xmlns:a16="http://schemas.microsoft.com/office/drawing/2014/main" id="{D73255AA-DB7B-0029-8213-8574B819B6D0}"/>
              </a:ext>
            </a:extLst>
          </p:cNvPr>
          <p:cNvSpPr txBox="1"/>
          <p:nvPr/>
        </p:nvSpPr>
        <p:spPr>
          <a:xfrm>
            <a:off x="-49670" y="9767661"/>
            <a:ext cx="526827" cy="780983"/>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20</a:t>
            </a:r>
          </a:p>
          <a:p>
            <a:pPr algn="r">
              <a:lnSpc>
                <a:spcPts val="2026"/>
              </a:lnSpc>
            </a:pPr>
            <a:r>
              <a:rPr lang="en-US" sz="2350">
                <a:solidFill>
                  <a:srgbClr val="FFFFFF"/>
                </a:solidFill>
                <a:latin typeface="Helvetica World"/>
                <a:ea typeface="Helvetica World"/>
                <a:cs typeface="Helvetica World"/>
                <a:sym typeface="Helvetica World"/>
              </a:rPr>
              <a:t>25</a:t>
            </a:r>
          </a:p>
          <a:p>
            <a:pPr algn="r">
              <a:lnSpc>
                <a:spcPts val="2026"/>
              </a:lnSpc>
            </a:pPr>
            <a:endParaRPr lang="en-US" sz="2350" dirty="0">
              <a:solidFill>
                <a:srgbClr val="FFFFFF"/>
              </a:solidFill>
              <a:latin typeface="Helvetica World"/>
              <a:ea typeface="Helvetica World"/>
              <a:cs typeface="Helvetica World"/>
            </a:endParaRPr>
          </a:p>
        </p:txBody>
      </p:sp>
      <p:sp>
        <p:nvSpPr>
          <p:cNvPr id="7" name="TextBox 7">
            <a:extLst>
              <a:ext uri="{FF2B5EF4-FFF2-40B4-BE49-F238E27FC236}">
                <a16:creationId xmlns:a16="http://schemas.microsoft.com/office/drawing/2014/main" id="{960B6694-6DC7-F0E1-6F23-0316BA028639}"/>
              </a:ext>
            </a:extLst>
          </p:cNvPr>
          <p:cNvSpPr txBox="1"/>
          <p:nvPr/>
        </p:nvSpPr>
        <p:spPr>
          <a:xfrm>
            <a:off x="17766616" y="9891325"/>
            <a:ext cx="526827" cy="524503"/>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08</a:t>
            </a:r>
          </a:p>
          <a:p>
            <a:pPr algn="r">
              <a:lnSpc>
                <a:spcPts val="2026"/>
              </a:lnSpc>
            </a:pPr>
            <a:endParaRPr lang="en-US" sz="2350" dirty="0">
              <a:solidFill>
                <a:srgbClr val="FFFFFF"/>
              </a:solidFill>
              <a:latin typeface="Helvetica World"/>
              <a:ea typeface="Helvetica World"/>
              <a:cs typeface="Helvetica World"/>
            </a:endParaRPr>
          </a:p>
        </p:txBody>
      </p:sp>
      <p:sp>
        <p:nvSpPr>
          <p:cNvPr id="24" name="TextBox 23">
            <a:extLst>
              <a:ext uri="{FF2B5EF4-FFF2-40B4-BE49-F238E27FC236}">
                <a16:creationId xmlns:a16="http://schemas.microsoft.com/office/drawing/2014/main" id="{3AFBDE85-960D-BBFB-3027-1EF6ED6EA614}"/>
              </a:ext>
            </a:extLst>
          </p:cNvPr>
          <p:cNvSpPr txBox="1"/>
          <p:nvPr/>
        </p:nvSpPr>
        <p:spPr>
          <a:xfrm>
            <a:off x="13005555" y="1126465"/>
            <a:ext cx="3712215" cy="11264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51B1DD0C-49DB-C2B1-2332-43A21CC8FA67}"/>
              </a:ext>
            </a:extLst>
          </p:cNvPr>
          <p:cNvSpPr txBox="1"/>
          <p:nvPr/>
        </p:nvSpPr>
        <p:spPr>
          <a:xfrm>
            <a:off x="870035" y="148967"/>
            <a:ext cx="1736026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solidFill>
                  <a:schemeClr val="bg1"/>
                </a:solidFill>
                <a:latin typeface="Helvetica World"/>
                <a:ea typeface="+mn-lt"/>
                <a:cs typeface="+mn-lt"/>
              </a:rPr>
              <a:t>Phase VII: Advanced Database Programming &amp; Auditing</a:t>
            </a:r>
            <a:r>
              <a:rPr lang="en-US" sz="6000" dirty="0">
                <a:solidFill>
                  <a:schemeClr val="bg1"/>
                </a:solidFill>
                <a:latin typeface="Helvetica World"/>
                <a:ea typeface="+mn-lt"/>
                <a:cs typeface="+mn-lt"/>
              </a:rPr>
              <a:t>.</a:t>
            </a:r>
            <a:endParaRPr lang="en-US" sz="6000" dirty="0">
              <a:solidFill>
                <a:schemeClr val="bg1"/>
              </a:solidFill>
              <a:latin typeface="Helvetica World"/>
            </a:endParaRPr>
          </a:p>
        </p:txBody>
      </p:sp>
      <p:pic>
        <p:nvPicPr>
          <p:cNvPr id="9" name="Picture 8" descr="A screenshot of a computer&#10;&#10;AI-generated content may be incorrect.">
            <a:extLst>
              <a:ext uri="{FF2B5EF4-FFF2-40B4-BE49-F238E27FC236}">
                <a16:creationId xmlns:a16="http://schemas.microsoft.com/office/drawing/2014/main" id="{30884D54-9E15-B4E2-8FED-0FC5B3A845E0}"/>
              </a:ext>
            </a:extLst>
          </p:cNvPr>
          <p:cNvPicPr>
            <a:picLocks noChangeAspect="1"/>
          </p:cNvPicPr>
          <p:nvPr/>
        </p:nvPicPr>
        <p:blipFill>
          <a:blip r:embed="rId6"/>
          <a:stretch>
            <a:fillRect/>
          </a:stretch>
        </p:blipFill>
        <p:spPr>
          <a:xfrm>
            <a:off x="-300265" y="2583543"/>
            <a:ext cx="5988958" cy="4684486"/>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2A20D7E2-2EBC-E377-345B-F00BA998147F}"/>
              </a:ext>
            </a:extLst>
          </p:cNvPr>
          <p:cNvPicPr>
            <a:picLocks noChangeAspect="1"/>
          </p:cNvPicPr>
          <p:nvPr/>
        </p:nvPicPr>
        <p:blipFill>
          <a:blip r:embed="rId7"/>
          <a:stretch>
            <a:fillRect/>
          </a:stretch>
        </p:blipFill>
        <p:spPr>
          <a:xfrm>
            <a:off x="5716136" y="2605314"/>
            <a:ext cx="6474733" cy="4550229"/>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6CA23BA9-17DC-97A0-650C-6795024FC470}"/>
              </a:ext>
            </a:extLst>
          </p:cNvPr>
          <p:cNvPicPr>
            <a:picLocks noChangeAspect="1"/>
          </p:cNvPicPr>
          <p:nvPr/>
        </p:nvPicPr>
        <p:blipFill>
          <a:blip r:embed="rId8"/>
          <a:stretch>
            <a:fillRect/>
          </a:stretch>
        </p:blipFill>
        <p:spPr>
          <a:xfrm>
            <a:off x="12108317" y="2602596"/>
            <a:ext cx="6354082" cy="4664526"/>
          </a:xfrm>
          <a:prstGeom prst="rect">
            <a:avLst/>
          </a:prstGeom>
        </p:spPr>
      </p:pic>
      <p:sp>
        <p:nvSpPr>
          <p:cNvPr id="19" name="TextBox 18">
            <a:extLst>
              <a:ext uri="{FF2B5EF4-FFF2-40B4-BE49-F238E27FC236}">
                <a16:creationId xmlns:a16="http://schemas.microsoft.com/office/drawing/2014/main" id="{476CA1DE-3E8D-B614-07BF-DFFDCD9E2B2F}"/>
              </a:ext>
            </a:extLst>
          </p:cNvPr>
          <p:cNvSpPr txBox="1"/>
          <p:nvPr/>
        </p:nvSpPr>
        <p:spPr>
          <a:xfrm>
            <a:off x="204811" y="7757250"/>
            <a:ext cx="581153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bg1"/>
                </a:solidFill>
                <a:ea typeface="+mn-lt"/>
                <a:cs typeface="+mn-lt"/>
              </a:rPr>
              <a:t>This screenshot shows the result of attempting to </a:t>
            </a:r>
            <a:r>
              <a:rPr lang="en-US" dirty="0">
                <a:solidFill>
                  <a:schemeClr val="bg1"/>
                </a:solidFill>
                <a:latin typeface="Calibri"/>
                <a:ea typeface="Calibri"/>
                <a:cs typeface="Calibri"/>
              </a:rPr>
              <a:t>INSERT</a:t>
            </a:r>
            <a:r>
              <a:rPr lang="en-US" dirty="0">
                <a:solidFill>
                  <a:schemeClr val="bg1"/>
                </a:solidFill>
                <a:ea typeface="+mn-lt"/>
                <a:cs typeface="+mn-lt"/>
              </a:rPr>
              <a:t> into the </a:t>
            </a:r>
            <a:r>
              <a:rPr lang="en-US" dirty="0">
                <a:solidFill>
                  <a:schemeClr val="bg1"/>
                </a:solidFill>
                <a:latin typeface="Calibri"/>
                <a:ea typeface="Calibri"/>
                <a:cs typeface="Calibri"/>
              </a:rPr>
              <a:t>Products</a:t>
            </a:r>
            <a:r>
              <a:rPr lang="en-US" dirty="0">
                <a:solidFill>
                  <a:schemeClr val="bg1"/>
                </a:solidFill>
                <a:ea typeface="+mn-lt"/>
                <a:cs typeface="+mn-lt"/>
              </a:rPr>
              <a:t> table on a restricted day (weekday or holiday). The trigger </a:t>
            </a:r>
            <a:r>
              <a:rPr lang="en-US" dirty="0">
                <a:solidFill>
                  <a:schemeClr val="bg1"/>
                </a:solidFill>
                <a:latin typeface="Calibri"/>
                <a:ea typeface="Calibri"/>
                <a:cs typeface="Calibri"/>
              </a:rPr>
              <a:t>TRG_AUDIT_PRODUCTS</a:t>
            </a:r>
            <a:r>
              <a:rPr lang="en-US" dirty="0">
                <a:solidFill>
                  <a:schemeClr val="bg1"/>
                </a:solidFill>
                <a:ea typeface="+mn-lt"/>
                <a:cs typeface="+mn-lt"/>
              </a:rPr>
              <a:t> detects the restriction and raises a custom error via </a:t>
            </a:r>
            <a:r>
              <a:rPr lang="en-US" dirty="0">
                <a:solidFill>
                  <a:schemeClr val="bg1"/>
                </a:solidFill>
                <a:latin typeface="Calibri"/>
                <a:ea typeface="Calibri"/>
                <a:cs typeface="Calibri"/>
              </a:rPr>
              <a:t>RAISE_APPLICATION_ERROR</a:t>
            </a:r>
            <a:r>
              <a:rPr lang="en-US" dirty="0">
                <a:solidFill>
                  <a:schemeClr val="bg1"/>
                </a:solidFill>
                <a:ea typeface="+mn-lt"/>
                <a:cs typeface="+mn-lt"/>
              </a:rPr>
              <a:t>, as per our capstone requirement.</a:t>
            </a:r>
            <a:endParaRPr lang="en-US" dirty="0">
              <a:solidFill>
                <a:schemeClr val="bg1"/>
              </a:solidFill>
              <a:ea typeface="Calibri"/>
              <a:cs typeface="Calibri"/>
            </a:endParaRPr>
          </a:p>
          <a:p>
            <a:pPr algn="l"/>
            <a:endParaRPr lang="en-US" dirty="0">
              <a:ea typeface="Calibri"/>
              <a:cs typeface="Calibri"/>
            </a:endParaRPr>
          </a:p>
        </p:txBody>
      </p:sp>
      <p:sp>
        <p:nvSpPr>
          <p:cNvPr id="23" name="TextBox 22">
            <a:extLst>
              <a:ext uri="{FF2B5EF4-FFF2-40B4-BE49-F238E27FC236}">
                <a16:creationId xmlns:a16="http://schemas.microsoft.com/office/drawing/2014/main" id="{2827A632-DDAB-381B-CD4A-B2C88514EDBF}"/>
              </a:ext>
            </a:extLst>
          </p:cNvPr>
          <p:cNvSpPr txBox="1"/>
          <p:nvPr/>
        </p:nvSpPr>
        <p:spPr>
          <a:xfrm>
            <a:off x="12188146" y="7765716"/>
            <a:ext cx="622116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bg1"/>
                </a:solidFill>
                <a:ea typeface="+mn-lt"/>
                <a:cs typeface="+mn-lt"/>
              </a:rPr>
              <a:t>This image confirms the successful manual execution of the </a:t>
            </a:r>
            <a:r>
              <a:rPr lang="en-US" dirty="0">
                <a:solidFill>
                  <a:schemeClr val="bg1"/>
                </a:solidFill>
                <a:latin typeface="Calibri"/>
                <a:ea typeface="Calibri"/>
                <a:cs typeface="Calibri"/>
              </a:rPr>
              <a:t>audit_pkg.log_action</a:t>
            </a:r>
            <a:r>
              <a:rPr lang="en-US" dirty="0">
                <a:solidFill>
                  <a:schemeClr val="bg1"/>
                </a:solidFill>
                <a:ea typeface="+mn-lt"/>
                <a:cs typeface="+mn-lt"/>
              </a:rPr>
              <a:t> procedure. This logs an </a:t>
            </a:r>
            <a:r>
              <a:rPr lang="en-US" b="1" dirty="0">
                <a:solidFill>
                  <a:schemeClr val="bg1"/>
                </a:solidFill>
                <a:ea typeface="+mn-lt"/>
                <a:cs typeface="+mn-lt"/>
              </a:rPr>
              <a:t>"ALLOWED"</a:t>
            </a:r>
            <a:r>
              <a:rPr lang="en-US" dirty="0">
                <a:solidFill>
                  <a:schemeClr val="bg1"/>
                </a:solidFill>
                <a:ea typeface="+mn-lt"/>
                <a:cs typeface="+mn-lt"/>
              </a:rPr>
              <a:t> action during the permitted period (e.g., weekend), simulating what a trigger would do in the background during normal operations.</a:t>
            </a:r>
            <a:endParaRPr lang="en-US" dirty="0">
              <a:solidFill>
                <a:schemeClr val="bg1"/>
              </a:solidFill>
              <a:ea typeface="Calibri"/>
              <a:cs typeface="Calibri"/>
            </a:endParaRPr>
          </a:p>
          <a:p>
            <a:pPr algn="l"/>
            <a:endParaRPr lang="en-US" dirty="0">
              <a:ea typeface="Calibri"/>
              <a:cs typeface="Calibri"/>
            </a:endParaRPr>
          </a:p>
        </p:txBody>
      </p:sp>
      <p:sp>
        <p:nvSpPr>
          <p:cNvPr id="25" name="TextBox 24">
            <a:extLst>
              <a:ext uri="{FF2B5EF4-FFF2-40B4-BE49-F238E27FC236}">
                <a16:creationId xmlns:a16="http://schemas.microsoft.com/office/drawing/2014/main" id="{96AE5A81-1C34-B3B4-CBF8-ACC4655F55BA}"/>
              </a:ext>
            </a:extLst>
          </p:cNvPr>
          <p:cNvSpPr txBox="1"/>
          <p:nvPr/>
        </p:nvSpPr>
        <p:spPr>
          <a:xfrm>
            <a:off x="6035500" y="7772167"/>
            <a:ext cx="60419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chemeClr val="bg1"/>
                </a:solidFill>
                <a:ea typeface="+mn-lt"/>
                <a:cs typeface="+mn-lt"/>
              </a:rPr>
              <a:t>Using the query </a:t>
            </a:r>
            <a:r>
              <a:rPr lang="en-US" dirty="0">
                <a:solidFill>
                  <a:schemeClr val="bg1"/>
                </a:solidFill>
                <a:latin typeface="Calibri"/>
                <a:ea typeface="Calibri"/>
                <a:cs typeface="Calibri"/>
              </a:rPr>
              <a:t>SELECT * FROM audit_log ORDER BY action_date DESC</a:t>
            </a:r>
            <a:r>
              <a:rPr lang="en-US" dirty="0">
                <a:solidFill>
                  <a:schemeClr val="bg1"/>
                </a:solidFill>
                <a:ea typeface="+mn-lt"/>
                <a:cs typeface="+mn-lt"/>
              </a:rPr>
              <a:t>, this image displays the most recent audit entry, including the user ID, table affected, operation type, and a remark ("Weekend - Proceeded"). This verifies that the auditing system logs activity exactly as designed.</a:t>
            </a:r>
            <a:endParaRPr lang="en-US" dirty="0">
              <a:solidFill>
                <a:schemeClr val="bg1"/>
              </a:solidFill>
              <a:ea typeface="Calibri"/>
              <a:cs typeface="Calibri"/>
            </a:endParaRPr>
          </a:p>
        </p:txBody>
      </p:sp>
    </p:spTree>
    <p:extLst>
      <p:ext uri="{BB962C8B-B14F-4D97-AF65-F5344CB8AC3E}">
        <p14:creationId xmlns:p14="http://schemas.microsoft.com/office/powerpoint/2010/main" val="3838350859"/>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flipH="1">
            <a:off x="12452839" y="1085370"/>
            <a:ext cx="5372863" cy="8079974"/>
          </a:xfrm>
          <a:custGeom>
            <a:avLst/>
            <a:gdLst/>
            <a:ahLst/>
            <a:cxnLst/>
            <a:rect l="l" t="t" r="r" b="b"/>
            <a:pathLst>
              <a:path w="7132720" h="11164258">
                <a:moveTo>
                  <a:pt x="7132720" y="0"/>
                </a:moveTo>
                <a:lnTo>
                  <a:pt x="0" y="0"/>
                </a:lnTo>
                <a:lnTo>
                  <a:pt x="0" y="11164258"/>
                </a:lnTo>
                <a:lnTo>
                  <a:pt x="7132720" y="11164258"/>
                </a:lnTo>
                <a:lnTo>
                  <a:pt x="7132720" y="0"/>
                </a:lnTo>
                <a:close/>
              </a:path>
            </a:pathLst>
          </a:custGeom>
          <a:blipFill>
            <a:blip r:embed="rId2">
              <a:alphaModFix amt="21999"/>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9399751" y="476545"/>
            <a:ext cx="7850664" cy="9117020"/>
          </a:xfrm>
          <a:custGeom>
            <a:avLst/>
            <a:gdLst/>
            <a:ahLst/>
            <a:cxnLst/>
            <a:rect l="l" t="t" r="r" b="b"/>
            <a:pathLst>
              <a:path w="19589092" h="15920590">
                <a:moveTo>
                  <a:pt x="19589092" y="0"/>
                </a:moveTo>
                <a:lnTo>
                  <a:pt x="0" y="0"/>
                </a:lnTo>
                <a:lnTo>
                  <a:pt x="0" y="15920590"/>
                </a:lnTo>
                <a:lnTo>
                  <a:pt x="19589092" y="15920590"/>
                </a:lnTo>
                <a:lnTo>
                  <a:pt x="19589092"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441" y="476545"/>
            <a:ext cx="8884808" cy="8482019"/>
          </a:xfrm>
          <a:custGeom>
            <a:avLst/>
            <a:gdLst/>
            <a:ahLst/>
            <a:cxnLst/>
            <a:rect l="l" t="t" r="r" b="b"/>
            <a:pathLst>
              <a:path w="19589092" h="15920590">
                <a:moveTo>
                  <a:pt x="0" y="0"/>
                </a:moveTo>
                <a:lnTo>
                  <a:pt x="19589092" y="0"/>
                </a:lnTo>
                <a:lnTo>
                  <a:pt x="19589092" y="15920590"/>
                </a:lnTo>
                <a:lnTo>
                  <a:pt x="0" y="15920590"/>
                </a:lnTo>
                <a:lnTo>
                  <a:pt x="0" y="0"/>
                </a:lnTo>
                <a:close/>
              </a:path>
            </a:pathLst>
          </a:custGeom>
          <a:blipFill>
            <a:blip r:embed="rId4">
              <a:alphaModFix amt="57000"/>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49473" y="8570232"/>
            <a:ext cx="526827" cy="780983"/>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20</a:t>
            </a:r>
          </a:p>
          <a:p>
            <a:pPr algn="r">
              <a:lnSpc>
                <a:spcPts val="2026"/>
              </a:lnSpc>
            </a:pPr>
            <a:r>
              <a:rPr lang="en-US" sz="2350">
                <a:solidFill>
                  <a:srgbClr val="FFFFFF"/>
                </a:solidFill>
                <a:latin typeface="Helvetica World"/>
                <a:ea typeface="Helvetica World"/>
                <a:cs typeface="Helvetica World"/>
                <a:sym typeface="Helvetica World"/>
              </a:rPr>
              <a:t>25</a:t>
            </a:r>
          </a:p>
          <a:p>
            <a:pPr algn="r">
              <a:lnSpc>
                <a:spcPts val="2026"/>
              </a:lnSpc>
            </a:pPr>
            <a:endParaRPr lang="en-US" sz="2350" dirty="0">
              <a:solidFill>
                <a:srgbClr val="FFFFFF"/>
              </a:solidFill>
              <a:latin typeface="Helvetica World"/>
              <a:ea typeface="Helvetica World"/>
              <a:cs typeface="Helvetica World"/>
            </a:endParaRPr>
          </a:p>
        </p:txBody>
      </p:sp>
      <p:sp>
        <p:nvSpPr>
          <p:cNvPr id="7" name="TextBox 7"/>
          <p:cNvSpPr txBox="1"/>
          <p:nvPr/>
        </p:nvSpPr>
        <p:spPr>
          <a:xfrm>
            <a:off x="16732473" y="8966039"/>
            <a:ext cx="526827" cy="524503"/>
          </a:xfrm>
          <a:prstGeom prst="rect">
            <a:avLst/>
          </a:prstGeom>
        </p:spPr>
        <p:txBody>
          <a:bodyPr lIns="0" tIns="0" rIns="0" bIns="0" rtlCol="0" anchor="t">
            <a:spAutoFit/>
          </a:bodyPr>
          <a:lstStyle/>
          <a:p>
            <a:pPr algn="r">
              <a:lnSpc>
                <a:spcPts val="2026"/>
              </a:lnSpc>
            </a:pPr>
            <a:r>
              <a:rPr lang="en-US" sz="2350" dirty="0">
                <a:solidFill>
                  <a:srgbClr val="FFFFFF"/>
                </a:solidFill>
                <a:latin typeface="Helvetica World"/>
                <a:ea typeface="Helvetica World"/>
                <a:cs typeface="Helvetica World"/>
                <a:sym typeface="Helvetica World"/>
              </a:rPr>
              <a:t>09</a:t>
            </a:r>
          </a:p>
          <a:p>
            <a:pPr algn="r">
              <a:lnSpc>
                <a:spcPts val="2026"/>
              </a:lnSpc>
            </a:pPr>
            <a:endParaRPr lang="en-US" sz="2350" dirty="0">
              <a:solidFill>
                <a:srgbClr val="FFFFFF"/>
              </a:solidFill>
              <a:latin typeface="Helvetica World"/>
              <a:ea typeface="Helvetica World"/>
              <a:cs typeface="Helvetica World"/>
            </a:endParaRPr>
          </a:p>
        </p:txBody>
      </p:sp>
      <p:sp>
        <p:nvSpPr>
          <p:cNvPr id="10" name="TextBox 10"/>
          <p:cNvSpPr txBox="1"/>
          <p:nvPr/>
        </p:nvSpPr>
        <p:spPr>
          <a:xfrm>
            <a:off x="339271" y="934101"/>
            <a:ext cx="5755963" cy="897682"/>
          </a:xfrm>
          <a:prstGeom prst="rect">
            <a:avLst/>
          </a:prstGeom>
        </p:spPr>
        <p:txBody>
          <a:bodyPr wrap="square" lIns="0" tIns="0" rIns="0" bIns="0" rtlCol="0" anchor="t">
            <a:spAutoFit/>
          </a:bodyPr>
          <a:lstStyle/>
          <a:p>
            <a:pPr algn="just">
              <a:lnSpc>
                <a:spcPts val="7034"/>
              </a:lnSpc>
            </a:pPr>
            <a:r>
              <a:rPr lang="en-US" sz="6000" dirty="0">
                <a:solidFill>
                  <a:srgbClr val="FFFFFF"/>
                </a:solidFill>
                <a:latin typeface="Helvetica World"/>
                <a:ea typeface="Helvetica World"/>
                <a:cs typeface="Helvetica World"/>
                <a:sym typeface="Helvetica World"/>
              </a:rPr>
              <a:t>Conclusion</a:t>
            </a:r>
            <a:endParaRPr lang="en-US" sz="6000" dirty="0">
              <a:solidFill>
                <a:srgbClr val="FFFFFF"/>
              </a:solidFill>
              <a:latin typeface="Helvetica World"/>
              <a:ea typeface="Helvetica World"/>
              <a:cs typeface="Helvetica World"/>
            </a:endParaRPr>
          </a:p>
        </p:txBody>
      </p:sp>
      <p:sp>
        <p:nvSpPr>
          <p:cNvPr id="13" name="TextBox 12">
            <a:extLst>
              <a:ext uri="{FF2B5EF4-FFF2-40B4-BE49-F238E27FC236}">
                <a16:creationId xmlns:a16="http://schemas.microsoft.com/office/drawing/2014/main" id="{1561805C-6187-95C7-30B3-7DA9528F72B9}"/>
              </a:ext>
            </a:extLst>
          </p:cNvPr>
          <p:cNvSpPr txBox="1"/>
          <p:nvPr/>
        </p:nvSpPr>
        <p:spPr>
          <a:xfrm>
            <a:off x="341063" y="3194944"/>
            <a:ext cx="50523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chemeClr val="bg1"/>
                </a:solidFill>
                <a:ea typeface="+mn-lt"/>
                <a:cs typeface="+mn-lt"/>
              </a:rPr>
              <a:t>Weekday/holiday restrictions strengthen data policies</a:t>
            </a:r>
            <a:endParaRPr lang="en-US" sz="2400" dirty="0">
              <a:solidFill>
                <a:schemeClr val="bg1"/>
              </a:solidFill>
              <a:ea typeface="Calibri"/>
              <a:cs typeface="Calibri"/>
            </a:endParaRPr>
          </a:p>
        </p:txBody>
      </p:sp>
      <p:sp>
        <p:nvSpPr>
          <p:cNvPr id="14" name="TextBox 13">
            <a:extLst>
              <a:ext uri="{FF2B5EF4-FFF2-40B4-BE49-F238E27FC236}">
                <a16:creationId xmlns:a16="http://schemas.microsoft.com/office/drawing/2014/main" id="{0D186E9A-2DB3-5D4A-BCF2-3041C96F6A3C}"/>
              </a:ext>
            </a:extLst>
          </p:cNvPr>
          <p:cNvSpPr txBox="1"/>
          <p:nvPr/>
        </p:nvSpPr>
        <p:spPr>
          <a:xfrm>
            <a:off x="341285" y="4531463"/>
            <a:ext cx="381462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solidFill>
                  <a:schemeClr val="bg1"/>
                </a:solidFill>
                <a:ea typeface="+mn-lt"/>
                <a:cs typeface="+mn-lt"/>
              </a:rPr>
              <a:t>Auditing, triggers, and analytics enhance reliability and automation</a:t>
            </a:r>
            <a:endParaRPr lang="en-US" sz="2000" dirty="0">
              <a:solidFill>
                <a:schemeClr val="bg1"/>
              </a:solidFill>
              <a:ea typeface="Calibri"/>
              <a:cs typeface="Calibri"/>
            </a:endParaRPr>
          </a:p>
        </p:txBody>
      </p:sp>
      <p:sp>
        <p:nvSpPr>
          <p:cNvPr id="15" name="TextBox 14">
            <a:extLst>
              <a:ext uri="{FF2B5EF4-FFF2-40B4-BE49-F238E27FC236}">
                <a16:creationId xmlns:a16="http://schemas.microsoft.com/office/drawing/2014/main" id="{33193D23-FDE9-55FA-896C-A79B221B5643}"/>
              </a:ext>
            </a:extLst>
          </p:cNvPr>
          <p:cNvSpPr txBox="1"/>
          <p:nvPr/>
        </p:nvSpPr>
        <p:spPr>
          <a:xfrm>
            <a:off x="332615" y="5889349"/>
            <a:ext cx="37890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solidFill>
                  <a:schemeClr val="bg1"/>
                </a:solidFill>
                <a:ea typeface="+mn-lt"/>
                <a:cs typeface="+mn-lt"/>
              </a:rPr>
              <a:t>PL/SQL offers robust tools for secure data management</a:t>
            </a:r>
            <a:endParaRPr lang="en-US" sz="2000" dirty="0">
              <a:solidFill>
                <a:schemeClr val="bg1"/>
              </a:solidFill>
              <a:ea typeface="Calibri"/>
              <a:cs typeface="Calibri"/>
            </a:endParaRPr>
          </a:p>
        </p:txBody>
      </p:sp>
      <p:sp>
        <p:nvSpPr>
          <p:cNvPr id="16" name="TextBox 15">
            <a:extLst>
              <a:ext uri="{FF2B5EF4-FFF2-40B4-BE49-F238E27FC236}">
                <a16:creationId xmlns:a16="http://schemas.microsoft.com/office/drawing/2014/main" id="{FD36A20C-042A-A6BD-D1CF-1402B4C2B04E}"/>
              </a:ext>
            </a:extLst>
          </p:cNvPr>
          <p:cNvSpPr txBox="1"/>
          <p:nvPr/>
        </p:nvSpPr>
        <p:spPr>
          <a:xfrm>
            <a:off x="5654093" y="581173"/>
            <a:ext cx="7859461" cy="19934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dirty="0">
                <a:solidFill>
                  <a:schemeClr val="bg1"/>
                </a:solidFill>
                <a:latin typeface="Helvetica World"/>
                <a:ea typeface="Helvetica World"/>
                <a:cs typeface="Helvetica World"/>
              </a:rPr>
              <a:t>Recommendations, Future work</a:t>
            </a:r>
          </a:p>
        </p:txBody>
      </p:sp>
      <p:sp>
        <p:nvSpPr>
          <p:cNvPr id="20" name="TextBox 19">
            <a:extLst>
              <a:ext uri="{FF2B5EF4-FFF2-40B4-BE49-F238E27FC236}">
                <a16:creationId xmlns:a16="http://schemas.microsoft.com/office/drawing/2014/main" id="{AAEF0A37-4968-9644-B986-19F8ABCCA293}"/>
              </a:ext>
            </a:extLst>
          </p:cNvPr>
          <p:cNvSpPr txBox="1"/>
          <p:nvPr/>
        </p:nvSpPr>
        <p:spPr>
          <a:xfrm>
            <a:off x="5660747" y="3218328"/>
            <a:ext cx="47874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solidFill>
                  <a:schemeClr val="bg1"/>
                </a:solidFill>
                <a:ea typeface="Calibri"/>
                <a:cs typeface="Calibri"/>
              </a:rPr>
              <a:t>Add role-based user controls</a:t>
            </a:r>
          </a:p>
        </p:txBody>
      </p:sp>
      <p:sp>
        <p:nvSpPr>
          <p:cNvPr id="21" name="TextBox 20">
            <a:extLst>
              <a:ext uri="{FF2B5EF4-FFF2-40B4-BE49-F238E27FC236}">
                <a16:creationId xmlns:a16="http://schemas.microsoft.com/office/drawing/2014/main" id="{19787721-5BA5-8E8E-51E8-87C543C1F3D7}"/>
              </a:ext>
            </a:extLst>
          </p:cNvPr>
          <p:cNvSpPr txBox="1"/>
          <p:nvPr/>
        </p:nvSpPr>
        <p:spPr>
          <a:xfrm>
            <a:off x="5704492" y="4412124"/>
            <a:ext cx="471067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solidFill>
                  <a:schemeClr val="bg1"/>
                </a:solidFill>
                <a:ea typeface="Calibri"/>
                <a:cs typeface="Calibri"/>
              </a:rPr>
              <a:t>Integrate real-time notifications (SMS/email)</a:t>
            </a:r>
          </a:p>
        </p:txBody>
      </p:sp>
      <p:sp>
        <p:nvSpPr>
          <p:cNvPr id="22" name="TextBox 21">
            <a:extLst>
              <a:ext uri="{FF2B5EF4-FFF2-40B4-BE49-F238E27FC236}">
                <a16:creationId xmlns:a16="http://schemas.microsoft.com/office/drawing/2014/main" id="{FED48614-1D42-B501-CF81-3C5709750E55}"/>
              </a:ext>
            </a:extLst>
          </p:cNvPr>
          <p:cNvSpPr txBox="1"/>
          <p:nvPr/>
        </p:nvSpPr>
        <p:spPr>
          <a:xfrm>
            <a:off x="5701266" y="5886531"/>
            <a:ext cx="44802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solidFill>
                  <a:schemeClr val="bg1"/>
                </a:solidFill>
                <a:ea typeface="Calibri"/>
                <a:cs typeface="Calibri"/>
              </a:rPr>
              <a:t>Expand system to include customer and order management</a:t>
            </a:r>
          </a:p>
        </p:txBody>
      </p:sp>
      <p:sp>
        <p:nvSpPr>
          <p:cNvPr id="24" name="TextBox 23">
            <a:extLst>
              <a:ext uri="{FF2B5EF4-FFF2-40B4-BE49-F238E27FC236}">
                <a16:creationId xmlns:a16="http://schemas.microsoft.com/office/drawing/2014/main" id="{D6A45FBA-44E8-754B-396C-CA20A478C81D}"/>
              </a:ext>
            </a:extLst>
          </p:cNvPr>
          <p:cNvSpPr txBox="1"/>
          <p:nvPr/>
        </p:nvSpPr>
        <p:spPr>
          <a:xfrm>
            <a:off x="13005555" y="1126465"/>
            <a:ext cx="3712215" cy="11264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6" name="TextBox 25">
            <a:extLst>
              <a:ext uri="{FF2B5EF4-FFF2-40B4-BE49-F238E27FC236}">
                <a16:creationId xmlns:a16="http://schemas.microsoft.com/office/drawing/2014/main" id="{7FE94A25-24C9-AF21-0969-C35A5E6162C7}"/>
              </a:ext>
            </a:extLst>
          </p:cNvPr>
          <p:cNvSpPr txBox="1"/>
          <p:nvPr/>
        </p:nvSpPr>
        <p:spPr>
          <a:xfrm>
            <a:off x="13009992" y="818037"/>
            <a:ext cx="562991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dirty="0">
                <a:solidFill>
                  <a:schemeClr val="bg1"/>
                </a:solidFill>
                <a:latin typeface="Helvetica World"/>
                <a:ea typeface="Helvetica World"/>
                <a:cs typeface="Helvetica World"/>
              </a:rPr>
              <a:t>References</a:t>
            </a:r>
          </a:p>
        </p:txBody>
      </p:sp>
      <p:sp>
        <p:nvSpPr>
          <p:cNvPr id="27" name="TextBox 26">
            <a:extLst>
              <a:ext uri="{FF2B5EF4-FFF2-40B4-BE49-F238E27FC236}">
                <a16:creationId xmlns:a16="http://schemas.microsoft.com/office/drawing/2014/main" id="{F2826630-6846-829E-C197-1CFCE4D3DF70}"/>
              </a:ext>
            </a:extLst>
          </p:cNvPr>
          <p:cNvSpPr txBox="1"/>
          <p:nvPr/>
        </p:nvSpPr>
        <p:spPr>
          <a:xfrm>
            <a:off x="13002930" y="3221555"/>
            <a:ext cx="37890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u="sng" dirty="0">
                <a:solidFill>
                  <a:srgbClr val="FFFF00"/>
                </a:solidFill>
                <a:latin typeface="Calibri"/>
                <a:ea typeface="Calibri"/>
                <a:cs typeface="Calibri"/>
              </a:rPr>
              <a:t>https://www.drawio.com/</a:t>
            </a:r>
            <a:endParaRPr lang="en-US" sz="2000" dirty="0">
              <a:solidFill>
                <a:srgbClr val="4F81BD"/>
              </a:solidFill>
              <a:latin typeface="Calibri"/>
              <a:ea typeface="Calibri"/>
              <a:cs typeface="Calibri"/>
            </a:endParaRPr>
          </a:p>
        </p:txBody>
      </p:sp>
      <p:sp>
        <p:nvSpPr>
          <p:cNvPr id="28" name="TextBox 27">
            <a:extLst>
              <a:ext uri="{FF2B5EF4-FFF2-40B4-BE49-F238E27FC236}">
                <a16:creationId xmlns:a16="http://schemas.microsoft.com/office/drawing/2014/main" id="{41003D5A-8613-6158-4BFC-CC5DD4DFC8F7}"/>
              </a:ext>
            </a:extLst>
          </p:cNvPr>
          <p:cNvSpPr txBox="1"/>
          <p:nvPr/>
        </p:nvSpPr>
        <p:spPr>
          <a:xfrm>
            <a:off x="13016840" y="4369387"/>
            <a:ext cx="309777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u="sng" dirty="0">
                <a:solidFill>
                  <a:srgbClr val="FFFF00"/>
                </a:solidFill>
                <a:latin typeface="Calibri"/>
                <a:ea typeface="Calibri"/>
                <a:cs typeface="Calibri"/>
              </a:rPr>
              <a:t>https://www.mermaidchart.com/</a:t>
            </a:r>
            <a:endParaRPr lang="en-US" sz="2000" dirty="0">
              <a:solidFill>
                <a:srgbClr val="FFFF00"/>
              </a:solidFill>
              <a:latin typeface="Calibri"/>
              <a:ea typeface="Calibri"/>
              <a:cs typeface="Calibri"/>
            </a:endParaRPr>
          </a:p>
        </p:txBody>
      </p:sp>
      <p:sp>
        <p:nvSpPr>
          <p:cNvPr id="29" name="TextBox 28">
            <a:extLst>
              <a:ext uri="{FF2B5EF4-FFF2-40B4-BE49-F238E27FC236}">
                <a16:creationId xmlns:a16="http://schemas.microsoft.com/office/drawing/2014/main" id="{AE492306-3D9A-7BDB-9CDB-61004925BFD7}"/>
              </a:ext>
            </a:extLst>
          </p:cNvPr>
          <p:cNvSpPr txBox="1"/>
          <p:nvPr/>
        </p:nvSpPr>
        <p:spPr>
          <a:xfrm>
            <a:off x="13010388" y="5730499"/>
            <a:ext cx="279056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solidFill>
                  <a:srgbClr val="FFFF00"/>
                </a:solidFill>
                <a:latin typeface="Calibri"/>
                <a:ea typeface="Calibri"/>
                <a:cs typeface="Calibri"/>
              </a:rPr>
              <a:t>PLSQL_Capstone_Project_AUCA_PhaseI_VII_@2024_2025.pdf</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Gradient Technology Presentation</dc:title>
  <cp:revision>502</cp:revision>
  <dcterms:created xsi:type="dcterms:W3CDTF">2006-08-16T00:00:00Z</dcterms:created>
  <dcterms:modified xsi:type="dcterms:W3CDTF">2025-05-25T11:10:07Z</dcterms:modified>
  <dc:identifier>DAGob6eQdHw</dc:identifier>
</cp:coreProperties>
</file>